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34"/>
  </p:notesMasterIdLst>
  <p:handoutMasterIdLst>
    <p:handoutMasterId r:id="rId35"/>
  </p:handoutMasterIdLst>
  <p:sldIdLst>
    <p:sldId id="482" r:id="rId2"/>
    <p:sldId id="520" r:id="rId3"/>
    <p:sldId id="517" r:id="rId4"/>
    <p:sldId id="521" r:id="rId5"/>
    <p:sldId id="532" r:id="rId6"/>
    <p:sldId id="534" r:id="rId7"/>
    <p:sldId id="531" r:id="rId8"/>
    <p:sldId id="535" r:id="rId9"/>
    <p:sldId id="536" r:id="rId10"/>
    <p:sldId id="537" r:id="rId11"/>
    <p:sldId id="538" r:id="rId12"/>
    <p:sldId id="539" r:id="rId13"/>
    <p:sldId id="540" r:id="rId14"/>
    <p:sldId id="518" r:id="rId15"/>
    <p:sldId id="523" r:id="rId16"/>
    <p:sldId id="563" r:id="rId17"/>
    <p:sldId id="564" r:id="rId18"/>
    <p:sldId id="524" r:id="rId19"/>
    <p:sldId id="530" r:id="rId20"/>
    <p:sldId id="555" r:id="rId21"/>
    <p:sldId id="543" r:id="rId22"/>
    <p:sldId id="544" r:id="rId23"/>
    <p:sldId id="545" r:id="rId24"/>
    <p:sldId id="549" r:id="rId25"/>
    <p:sldId id="550" r:id="rId26"/>
    <p:sldId id="551" r:id="rId27"/>
    <p:sldId id="552" r:id="rId28"/>
    <p:sldId id="553" r:id="rId29"/>
    <p:sldId id="554" r:id="rId30"/>
    <p:sldId id="565" r:id="rId31"/>
    <p:sldId id="566" r:id="rId32"/>
    <p:sldId id="511" r:id="rId33"/>
  </p:sldIdLst>
  <p:sldSz cx="9144000" cy="6858000" type="screen4x3"/>
  <p:notesSz cx="6858000" cy="987425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9" autoAdjust="0"/>
    <p:restoredTop sz="86429" autoAdjust="0"/>
  </p:normalViewPr>
  <p:slideViewPr>
    <p:cSldViewPr>
      <p:cViewPr varScale="1">
        <p:scale>
          <a:sx n="100" d="100"/>
          <a:sy n="100" d="100"/>
        </p:scale>
        <p:origin x="153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1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událost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List1!$A$2:$A$6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List1!$B$2:$B$6</c:f>
              <c:numCache>
                <c:formatCode>General</c:formatCode>
                <c:ptCount val="5"/>
                <c:pt idx="0">
                  <c:v>766</c:v>
                </c:pt>
                <c:pt idx="1">
                  <c:v>688</c:v>
                </c:pt>
                <c:pt idx="2">
                  <c:v>627</c:v>
                </c:pt>
                <c:pt idx="3">
                  <c:v>691</c:v>
                </c:pt>
                <c:pt idx="4">
                  <c:v>729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233423888"/>
        <c:axId val="233425848"/>
        <c:axId val="234340208"/>
      </c:bar3DChart>
      <c:catAx>
        <c:axId val="233423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33425848"/>
        <c:crosses val="autoZero"/>
        <c:auto val="1"/>
        <c:lblAlgn val="ctr"/>
        <c:lblOffset val="100"/>
        <c:noMultiLvlLbl val="0"/>
      </c:catAx>
      <c:valAx>
        <c:axId val="233425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33423888"/>
        <c:crosses val="autoZero"/>
        <c:crossBetween val="between"/>
      </c:valAx>
      <c:serAx>
        <c:axId val="23434020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33425848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 smtClean="0"/>
              <a:t>Porovnání LN a počtu obětí</a:t>
            </a:r>
            <a:endParaRPr lang="cs-CZ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1"/>
          <c:order val="1"/>
          <c:tx>
            <c:strRef>
              <c:f>List1!$C$1</c:f>
              <c:strCache>
                <c:ptCount val="1"/>
                <c:pt idx="0">
                  <c:v>Počet obětí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List1!$A$2:$A$6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List1!$C$2:$C$6</c:f>
              <c:numCache>
                <c:formatCode>General</c:formatCode>
                <c:ptCount val="5"/>
                <c:pt idx="0">
                  <c:v>9</c:v>
                </c:pt>
                <c:pt idx="1">
                  <c:v>14</c:v>
                </c:pt>
                <c:pt idx="2">
                  <c:v>12</c:v>
                </c:pt>
                <c:pt idx="3">
                  <c:v>9</c:v>
                </c:pt>
                <c:pt idx="4">
                  <c:v>12</c:v>
                </c:pt>
              </c:numCache>
            </c:numRef>
          </c:val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Sloupec1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List1!$A$2:$A$6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List1!$D$2:$D$6</c:f>
            </c:numRef>
          </c:val>
        </c:ser>
        <c:ser>
          <c:idx val="0"/>
          <c:order val="0"/>
          <c:tx>
            <c:strRef>
              <c:f>List1!$B$1</c:f>
              <c:strCache>
                <c:ptCount val="1"/>
                <c:pt idx="0">
                  <c:v>počet LN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List1!$A$2:$A$6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List1!$B$2:$B$6</c:f>
              <c:numCache>
                <c:formatCode>General</c:formatCode>
                <c:ptCount val="5"/>
                <c:pt idx="0">
                  <c:v>87</c:v>
                </c:pt>
                <c:pt idx="1">
                  <c:v>80</c:v>
                </c:pt>
                <c:pt idx="2">
                  <c:v>72</c:v>
                </c:pt>
                <c:pt idx="3">
                  <c:v>82</c:v>
                </c:pt>
                <c:pt idx="4">
                  <c:v>94</c:v>
                </c:pt>
              </c:numCache>
            </c:numRef>
          </c:val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Sloupec2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numRef>
              <c:f>List1!$A$2:$A$6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List1!$E$2:$E$6</c:f>
            </c:numRef>
          </c:val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Sloupec3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numRef>
              <c:f>List1!$A$2:$A$6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List1!$F$2:$F$6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236874840"/>
        <c:axId val="234208856"/>
        <c:axId val="290260512"/>
      </c:bar3DChart>
      <c:catAx>
        <c:axId val="236874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34208856"/>
        <c:crosses val="autoZero"/>
        <c:auto val="1"/>
        <c:lblAlgn val="ctr"/>
        <c:lblOffset val="100"/>
        <c:noMultiLvlLbl val="0"/>
      </c:catAx>
      <c:valAx>
        <c:axId val="234208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36874840"/>
        <c:crosses val="autoZero"/>
        <c:crossBetween val="between"/>
      </c:valAx>
      <c:serAx>
        <c:axId val="290260512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34208856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962496489144611E-2"/>
          <c:y val="2.3124603847094811E-2"/>
          <c:w val="0.8383745078740158"/>
          <c:h val="0.7299487111535244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List1!$A$2:$A$7</c:f>
              <c:strCache>
                <c:ptCount val="6"/>
                <c:pt idx="0">
                  <c:v>LN</c:v>
                </c:pt>
                <c:pt idx="1">
                  <c:v>VI</c:v>
                </c:pt>
                <c:pt idx="2">
                  <c:v>MI</c:v>
                </c:pt>
                <c:pt idx="3">
                  <c:v>SI</c:v>
                </c:pt>
                <c:pt idx="4">
                  <c:v>I</c:v>
                </c:pt>
                <c:pt idx="5">
                  <c:v>WSE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102</c:v>
                </c:pt>
                <c:pt idx="1">
                  <c:v>7</c:v>
                </c:pt>
                <c:pt idx="2">
                  <c:v>5</c:v>
                </c:pt>
                <c:pt idx="3">
                  <c:v>70</c:v>
                </c:pt>
                <c:pt idx="4">
                  <c:v>254</c:v>
                </c:pt>
                <c:pt idx="5">
                  <c:v>285</c:v>
                </c:pt>
              </c:numCache>
            </c:numRef>
          </c:val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List1!$A$2:$A$7</c:f>
              <c:strCache>
                <c:ptCount val="6"/>
                <c:pt idx="0">
                  <c:v>LN</c:v>
                </c:pt>
                <c:pt idx="1">
                  <c:v>VI</c:v>
                </c:pt>
                <c:pt idx="2">
                  <c:v>MI</c:v>
                </c:pt>
                <c:pt idx="3">
                  <c:v>SI</c:v>
                </c:pt>
                <c:pt idx="4">
                  <c:v>I</c:v>
                </c:pt>
                <c:pt idx="5">
                  <c:v>WSE</c:v>
                </c:pt>
              </c:strCache>
            </c:strRef>
          </c:cat>
          <c:val>
            <c:numRef>
              <c:f>List1!$C$2:$C$7</c:f>
              <c:numCache>
                <c:formatCode>General</c:formatCode>
                <c:ptCount val="6"/>
                <c:pt idx="0">
                  <c:v>96</c:v>
                </c:pt>
                <c:pt idx="1">
                  <c:v>9</c:v>
                </c:pt>
                <c:pt idx="2">
                  <c:v>2</c:v>
                </c:pt>
                <c:pt idx="3">
                  <c:v>55</c:v>
                </c:pt>
                <c:pt idx="4">
                  <c:v>346</c:v>
                </c:pt>
                <c:pt idx="5">
                  <c:v>177</c:v>
                </c:pt>
              </c:numCache>
            </c:numRef>
          </c:val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List1!$A$2:$A$7</c:f>
              <c:strCache>
                <c:ptCount val="6"/>
                <c:pt idx="0">
                  <c:v>LN</c:v>
                </c:pt>
                <c:pt idx="1">
                  <c:v>VI</c:v>
                </c:pt>
                <c:pt idx="2">
                  <c:v>MI</c:v>
                </c:pt>
                <c:pt idx="3">
                  <c:v>SI</c:v>
                </c:pt>
                <c:pt idx="4">
                  <c:v>I</c:v>
                </c:pt>
                <c:pt idx="5">
                  <c:v>WSE</c:v>
                </c:pt>
              </c:strCache>
            </c:strRef>
          </c:cat>
          <c:val>
            <c:numRef>
              <c:f>List1!$D$2:$D$7</c:f>
              <c:numCache>
                <c:formatCode>General</c:formatCode>
                <c:ptCount val="6"/>
                <c:pt idx="0">
                  <c:v>77</c:v>
                </c:pt>
                <c:pt idx="1">
                  <c:v>5</c:v>
                </c:pt>
                <c:pt idx="2">
                  <c:v>4</c:v>
                </c:pt>
                <c:pt idx="3">
                  <c:v>24</c:v>
                </c:pt>
                <c:pt idx="4">
                  <c:v>293</c:v>
                </c:pt>
                <c:pt idx="5">
                  <c:v>172</c:v>
                </c:pt>
              </c:numCache>
            </c:numRef>
          </c:val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List1!$A$2:$A$7</c:f>
              <c:strCache>
                <c:ptCount val="6"/>
                <c:pt idx="0">
                  <c:v>LN</c:v>
                </c:pt>
                <c:pt idx="1">
                  <c:v>VI</c:v>
                </c:pt>
                <c:pt idx="2">
                  <c:v>MI</c:v>
                </c:pt>
                <c:pt idx="3">
                  <c:v>SI</c:v>
                </c:pt>
                <c:pt idx="4">
                  <c:v>I</c:v>
                </c:pt>
                <c:pt idx="5">
                  <c:v>WSE</c:v>
                </c:pt>
              </c:strCache>
            </c:strRef>
          </c:cat>
          <c:val>
            <c:numRef>
              <c:f>List1!$E$2:$E$7</c:f>
              <c:numCache>
                <c:formatCode>General</c:formatCode>
                <c:ptCount val="6"/>
                <c:pt idx="0">
                  <c:v>55</c:v>
                </c:pt>
                <c:pt idx="1">
                  <c:v>3</c:v>
                </c:pt>
                <c:pt idx="2">
                  <c:v>2</c:v>
                </c:pt>
                <c:pt idx="3">
                  <c:v>35</c:v>
                </c:pt>
                <c:pt idx="4">
                  <c:v>269</c:v>
                </c:pt>
                <c:pt idx="5">
                  <c:v>225</c:v>
                </c:pt>
              </c:numCache>
            </c:numRef>
          </c:val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List1!$A$2:$A$7</c:f>
              <c:strCache>
                <c:ptCount val="6"/>
                <c:pt idx="0">
                  <c:v>LN</c:v>
                </c:pt>
                <c:pt idx="1">
                  <c:v>VI</c:v>
                </c:pt>
                <c:pt idx="2">
                  <c:v>MI</c:v>
                </c:pt>
                <c:pt idx="3">
                  <c:v>SI</c:v>
                </c:pt>
                <c:pt idx="4">
                  <c:v>I</c:v>
                </c:pt>
                <c:pt idx="5">
                  <c:v>WSE</c:v>
                </c:pt>
              </c:strCache>
            </c:strRef>
          </c:cat>
          <c:val>
            <c:numRef>
              <c:f>List1!$F$2:$F$7</c:f>
              <c:numCache>
                <c:formatCode>General</c:formatCode>
                <c:ptCount val="6"/>
                <c:pt idx="0">
                  <c:v>74</c:v>
                </c:pt>
                <c:pt idx="1">
                  <c:v>0</c:v>
                </c:pt>
                <c:pt idx="2">
                  <c:v>4</c:v>
                </c:pt>
                <c:pt idx="3">
                  <c:v>23</c:v>
                </c:pt>
                <c:pt idx="4">
                  <c:v>324</c:v>
                </c:pt>
                <c:pt idx="5">
                  <c:v>226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4210032"/>
        <c:axId val="234208072"/>
        <c:axId val="290260936"/>
      </c:bar3DChart>
      <c:catAx>
        <c:axId val="23421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34208072"/>
        <c:crosses val="autoZero"/>
        <c:auto val="1"/>
        <c:lblAlgn val="ctr"/>
        <c:lblOffset val="100"/>
        <c:noMultiLvlLbl val="0"/>
      </c:catAx>
      <c:valAx>
        <c:axId val="234208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34210032"/>
        <c:crosses val="autoZero"/>
        <c:crossBetween val="between"/>
      </c:valAx>
      <c:serAx>
        <c:axId val="29026093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34208072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393" cy="494110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3991" y="1"/>
            <a:ext cx="2972392" cy="494110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r">
              <a:defRPr sz="1200"/>
            </a:lvl1pPr>
          </a:lstStyle>
          <a:p>
            <a:fld id="{52A361B4-7BC7-4C14-888C-63FE8540DD4D}" type="datetimeFigureOut">
              <a:rPr lang="cs-CZ" smtClean="0"/>
              <a:pPr/>
              <a:t>16. 1. 2015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9378551"/>
            <a:ext cx="2972393" cy="494109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3991" y="9378551"/>
            <a:ext cx="2972392" cy="494109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r">
              <a:defRPr sz="1200"/>
            </a:lvl1pPr>
          </a:lstStyle>
          <a:p>
            <a:fld id="{59EEBEA8-E527-4586-A0D2-5F829927CB8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189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3712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3712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>
              <a:defRPr sz="1200"/>
            </a:lvl1pPr>
          </a:lstStyle>
          <a:p>
            <a:fld id="{22147547-72BE-41A4-A236-4DD41FC54794}" type="datetimeFigureOut">
              <a:rPr lang="cs-CZ" smtClean="0"/>
              <a:pPr/>
              <a:t>16. 1. 2015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741363"/>
            <a:ext cx="4937125" cy="37036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6" tIns="45718" rIns="91436" bIns="45718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1" y="4690270"/>
            <a:ext cx="5486400" cy="444341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378825"/>
            <a:ext cx="2971800" cy="493712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9378825"/>
            <a:ext cx="2971800" cy="493712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1200"/>
            </a:lvl1pPr>
          </a:lstStyle>
          <a:p>
            <a:fld id="{D33FD151-9D2D-4789-9742-845EEB4019C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5017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FD151-9D2D-4789-9742-845EEB4019C9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0261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10</a:t>
            </a:fld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744682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11</a:t>
            </a:fld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83612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8307" indent="-28781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1241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1737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2234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2730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3227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3724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14220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12</a:t>
            </a:fld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969419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8307" indent="-28781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1241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1737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2234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2730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3227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3724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14220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13</a:t>
            </a:fld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271579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15</a:t>
            </a:fld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698216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16</a:t>
            </a:fld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2643805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17</a:t>
            </a:fld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964361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18</a:t>
            </a:fld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3471761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19</a:t>
            </a:fld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267827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8307" indent="-28781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1241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1737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2234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2730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3227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3724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14220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20</a:t>
            </a:fld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430391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dirty="0" smtClean="0"/>
              <a:t>V roce 2014 počet hlášených událostí překročil 700, celkem jich bylo 729, o 40 více než v roce 2013. celkový nárůst</a:t>
            </a:r>
            <a:r>
              <a:rPr lang="cs-CZ" baseline="0" dirty="0" smtClean="0"/>
              <a:t> počtu hlášení je možné připsat novému monitorovacímu systému ŘLP, který zaznamenává snad úplně všechno. </a:t>
            </a:r>
            <a:endParaRPr lang="cs-CZ" dirty="0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2</a:t>
            </a:fld>
            <a:endParaRPr lang="cs-CZ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525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8307" indent="-28781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1241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1737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2234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2730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3227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3724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14220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21</a:t>
            </a:fld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3138708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8307" indent="-28781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1241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1737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2234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2730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3227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3724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14220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22</a:t>
            </a:fld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8159687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8307" indent="-28781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1241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1737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2234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2730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3227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3724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14220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23</a:t>
            </a:fld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166092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8307" indent="-28781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1241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1737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2234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2730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3227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3724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14220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24</a:t>
            </a:fld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8365413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8307" indent="-28781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1241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1737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2234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2730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3227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3724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14220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25</a:t>
            </a:fld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604253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8307" indent="-28781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1241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1737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2234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2730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3227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3724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14220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26</a:t>
            </a:fld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4239047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8307" indent="-28781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1241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1737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2234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2730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3227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3724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14220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27</a:t>
            </a:fld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0988178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8307" indent="-28781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1241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1737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2234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2730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3227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3724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14220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28</a:t>
            </a:fld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4324560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8307" indent="-28781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1241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1737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2234" indent="-23024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2730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3227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3724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14220" indent="-2302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29</a:t>
            </a:fld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1211291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FD151-9D2D-4789-9742-845EEB4019C9}" type="slidenum">
              <a:rPr lang="cs-CZ" smtClean="0"/>
              <a:pPr/>
              <a:t>31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9910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FD151-9D2D-4789-9742-845EEB4019C9}" type="slidenum">
              <a:rPr lang="cs-CZ" smtClean="0"/>
              <a:pPr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269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dirty="0" smtClean="0"/>
              <a:t>Tady vidět výsledek nového monitorovacího</a:t>
            </a:r>
            <a:r>
              <a:rPr lang="cs-CZ" baseline="0" dirty="0" smtClean="0"/>
              <a:t> systému – celkový počet událostí bez vlivu na bezpečnost byl </a:t>
            </a:r>
            <a:r>
              <a:rPr lang="cs-CZ" dirty="0" smtClean="0"/>
              <a:t>v roce 2014 285, ale v roce 2013 jen 177 </a:t>
            </a:r>
            <a:endParaRPr lang="cs-CZ" dirty="0" smtClean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31E434-75DE-4600-B196-8806A5D27C3E}" type="slidenum">
              <a:rPr lang="cs-CZ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4</a:t>
            </a:fld>
            <a:endParaRPr lang="cs-CZ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197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5</a:t>
            </a:fld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170346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6</a:t>
            </a:fld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413244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7</a:t>
            </a:fld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643681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8</a:t>
            </a:fld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157981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849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888" indent="-2872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058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8681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8304" indent="-22981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92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7551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7174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797" indent="-2298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53F8B7-33DB-4F91-9CE6-6E5F8144550A}" type="slidenum">
              <a:rPr lang="cs-CZ" smtClean="0"/>
              <a:pPr>
                <a:spcBef>
                  <a:spcPct val="0"/>
                </a:spcBef>
              </a:pPr>
              <a:t>9</a:t>
            </a:fld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720222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1312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986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4317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3252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927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170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6258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8285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3459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vní titul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 txBox="1">
            <a:spLocks/>
          </p:cNvSpPr>
          <p:nvPr userDrawn="1"/>
        </p:nvSpPr>
        <p:spPr>
          <a:xfrm>
            <a:off x="0" y="44452"/>
            <a:ext cx="9144000" cy="792163"/>
          </a:xfrm>
          <a:prstGeom prst="rect">
            <a:avLst/>
          </a:prstGeom>
          <a:gradFill flip="none" rotWithShape="1">
            <a:gsLst>
              <a:gs pos="29000">
                <a:schemeClr val="tx2">
                  <a:lumMod val="60000"/>
                  <a:lumOff val="40000"/>
                </a:schemeClr>
              </a:gs>
              <a:gs pos="51000">
                <a:srgbClr val="A6BCE4"/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txBody>
          <a:bodyPr anchor="ctr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cs-CZ" sz="900" dirty="0">
              <a:solidFill>
                <a:prstClr val="black"/>
              </a:solidFill>
            </a:endParaRPr>
          </a:p>
        </p:txBody>
      </p:sp>
      <p:pic>
        <p:nvPicPr>
          <p:cNvPr id="3" name="Obrázek 7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9" y="188915"/>
            <a:ext cx="9191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 userDrawn="1"/>
        </p:nvSpPr>
        <p:spPr>
          <a:xfrm>
            <a:off x="1258889" y="188913"/>
            <a:ext cx="7921625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cs-CZ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Ústav pro odborné zjišťování příčin leteckých nehod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6E551-AFC2-43C5-804C-FF0618F12AD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7602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ol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60F37-13A7-4232-9977-6C2CE3D0E119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5627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7101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9775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6372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7934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4595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5677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5386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4018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20620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39" r:id="rId18"/>
    <p:sldLayoutId id="2147483858" r:id="rId1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zpln.cz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zpln.cz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zpln.cz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zpln.cz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 ÚSTAV PRO ODBORNÉ ZJIŠŤOVÁNÍ                                       </a:t>
            </a:r>
          </a:p>
          <a:p>
            <a:pPr>
              <a:buNone/>
            </a:pPr>
            <a:r>
              <a:rPr lang="cs-CZ" cap="all" dirty="0" smtClean="0"/>
              <a:t> příčin leteckých nehod</a:t>
            </a:r>
          </a:p>
          <a:p>
            <a:pPr>
              <a:buNone/>
            </a:pPr>
            <a:r>
              <a:rPr lang="cs-CZ" dirty="0" smtClean="0"/>
              <a:t> Beranových 130</a:t>
            </a:r>
          </a:p>
          <a:p>
            <a:pPr>
              <a:buNone/>
            </a:pPr>
            <a:r>
              <a:rPr lang="cs-CZ" dirty="0" smtClean="0"/>
              <a:t> 199 01 PRAHA 99</a:t>
            </a:r>
          </a:p>
          <a:p>
            <a:pPr>
              <a:buNone/>
            </a:pPr>
            <a:r>
              <a:rPr lang="cs-CZ" dirty="0" smtClean="0"/>
              <a:t>	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611560" y="836712"/>
            <a:ext cx="7704856" cy="547260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</a:p>
          <a:p>
            <a:pPr>
              <a:lnSpc>
                <a:spcPct val="120000"/>
              </a:lnSpc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Datum:		25. 5. 2014</a:t>
            </a:r>
          </a:p>
          <a:p>
            <a:pPr>
              <a:lnSpc>
                <a:spcPct val="120000"/>
              </a:lnSpc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Typ:		Kluzák VSO-10</a:t>
            </a:r>
          </a:p>
          <a:p>
            <a:pPr>
              <a:lnSpc>
                <a:spcPct val="120000"/>
              </a:lnSpc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Místo:		LKMB (Mladá Boleslav) 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271463" indent="-271463" algn="just">
              <a:lnSpc>
                <a:spcPct val="110000"/>
              </a:lnSpc>
              <a:spcBef>
                <a:spcPts val="450"/>
              </a:spcBef>
              <a:buFont typeface="Wingdings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Pilot byl účastníkem soutěže Gradient &amp; CLUB Grand Prix 2014. </a:t>
            </a:r>
          </a:p>
          <a:p>
            <a:pPr marL="271463" indent="-271463" algn="just">
              <a:lnSpc>
                <a:spcPct val="110000"/>
              </a:lnSpc>
              <a:spcBef>
                <a:spcPts val="450"/>
              </a:spcBef>
              <a:buFont typeface="Wingdings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 prolétnutí koncového bodu soutěžní trati se zařadil do okruhu pro přistáni na RWY 23 LKMB. </a:t>
            </a:r>
          </a:p>
          <a:p>
            <a:pPr marL="271463" indent="-271463" algn="just">
              <a:lnSpc>
                <a:spcPct val="110000"/>
              </a:lnSpc>
              <a:spcBef>
                <a:spcPts val="450"/>
              </a:spcBef>
              <a:buFont typeface="Wingdings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 poloze po větru vysouval podvozek a přitom pokračoval v klouzání směrem do třetí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čtvrté zatáčky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71463" indent="-271463" algn="just">
              <a:lnSpc>
                <a:spcPct val="110000"/>
              </a:lnSpc>
              <a:spcBef>
                <a:spcPts val="450"/>
              </a:spcBef>
              <a:buFont typeface="Wingdings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Postupně sklesal a ve výšce 20,3 m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AGL, 470 m před THR RWY23,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pravou polovinou křídla narazil do trubky tvořící kovový sloup. </a:t>
            </a:r>
          </a:p>
          <a:p>
            <a:pPr marL="271463" indent="-271463" algn="just">
              <a:lnSpc>
                <a:spcPct val="110000"/>
              </a:lnSpc>
              <a:spcBef>
                <a:spcPts val="450"/>
              </a:spcBef>
              <a:buFont typeface="Wingdings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 nárazu a odtržení části křídla kluzák v rotaci dopadl do prostoru vrakoviště. </a:t>
            </a: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60F37-13A7-4232-9977-6C2CE3D0E119}" type="slidenum">
              <a:rPr lang="cs-CZ" smtClean="0"/>
              <a:pPr>
                <a:defRPr/>
              </a:pPr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90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611560" y="692696"/>
            <a:ext cx="7416824" cy="54726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75" indent="-257175">
              <a:defRPr/>
            </a:pPr>
            <a:r>
              <a:rPr lang="cs-CZ" sz="1500" dirty="0" smtClean="0">
                <a:solidFill>
                  <a:srgbClr val="002060"/>
                </a:solidFill>
              </a:rPr>
              <a:t>  </a:t>
            </a: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nárazu pilot nebyl zraněn, kluzák byl zničen. </a:t>
            </a: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Závěrečná zpráva je zveřejněna na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www.uzpln.cz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57175" indent="-257175" algn="just">
              <a:spcBef>
                <a:spcPct val="20000"/>
              </a:spcBef>
              <a:defRPr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619672" y="2276872"/>
            <a:ext cx="2808312" cy="374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572000" y="2276872"/>
            <a:ext cx="2806865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60F37-13A7-4232-9977-6C2CE3D0E119}" type="slidenum">
              <a:rPr lang="cs-CZ" smtClean="0"/>
              <a:pPr>
                <a:defRPr/>
              </a:pPr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338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611560" y="692696"/>
            <a:ext cx="7848872" cy="56886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Datum:		19. 7. 2014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Typ:		Z 526 F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Místo:		LKKM (Kroměříž)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Pilot prováděl let v rámci letecké akrobatické soutěže Kroměřížský pohár 2014. </a:t>
            </a: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tajné akrobatické sestavě v kategorii „Sportsman“, nezvládl pilotáž výkrutu v horní fázi přemetu a letoun přešel do obrácené (zádové) vývrtky.</a:t>
            </a: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Pilot vývrtku nevybral a letoun setrval v autorotačním režimu.</a:t>
            </a: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Pod strmým úhlem v poloze na zádech narazil na travnatou plochu pozemku v blízkosti letiště.</a:t>
            </a: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Závěrečná zpráva je zveřejněna na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www.uzpln.cz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60F37-13A7-4232-9977-6C2CE3D0E119}" type="slidenum">
              <a:rPr lang="cs-CZ" smtClean="0"/>
              <a:pPr>
                <a:defRPr/>
              </a:pPr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072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611560" y="548680"/>
            <a:ext cx="7848872" cy="56166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1500" b="1" dirty="0" smtClean="0">
                <a:solidFill>
                  <a:srgbClr val="002060"/>
                </a:solidFill>
              </a:rPr>
              <a:t>  </a:t>
            </a:r>
            <a:endParaRPr lang="cs-CZ" sz="1500" b="1" dirty="0">
              <a:solidFill>
                <a:srgbClr val="002060"/>
              </a:solidFill>
            </a:endParaRP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 pádu došlo k požáru letounu, ve kterém byl nalezen pilot bez známek života. </a:t>
            </a: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</p:txBody>
      </p:sp>
      <p:pic>
        <p:nvPicPr>
          <p:cNvPr id="1026" name="Obrázek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420888"/>
            <a:ext cx="4536504" cy="330636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3367374" cy="327636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60F37-13A7-4232-9977-6C2CE3D0E119}" type="slidenum">
              <a:rPr lang="cs-CZ" smtClean="0"/>
              <a:pPr>
                <a:defRPr/>
              </a:pPr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897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Podnadpis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14</a:t>
            </a:fld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683568" y="692696"/>
            <a:ext cx="7704856" cy="583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Datum:		21. 4. 2014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Typ:		UL letoun Legend 540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Místo:		řepkové pole u Malenovic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cs-CZ" b="1" dirty="0"/>
              <a:t>  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Pilot během letu v ATZ LKKO  za účelem seznámení cestujícího       s letounem předváděl zábranu pádu ve výšce cca 600 m AGL.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 potlačení řídící páky přešel UL letoun do strmého sestupného letu.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vybírání střemhlavého letu UL letoun nereagoval na přitažení řídící páky a ve strmém klesání rychle ztrácel výšku. </a:t>
            </a:r>
          </a:p>
          <a:p>
            <a:pPr marL="34290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Pilot se správně rozhodnul pro použití záchranného padákového systému. 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UL letoun se po dopadu na zem převrátil na záda.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Nárazem se utrhnul motor z lože, praskl trup a byly poškozeny obě poloviny křídla UL letounu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Posádka nebyla zraněna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444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545" y="764704"/>
            <a:ext cx="8280919" cy="561662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spcBef>
                <a:spcPct val="20000"/>
              </a:spcBef>
              <a:defRPr/>
            </a:pPr>
            <a:endParaRPr lang="cs-CZ" sz="2000" dirty="0" smtClean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 smtClean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 smtClean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839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DE2608-2623-4D61-BEB2-7E0159CBDA89}" type="slidenum">
              <a:rPr lang="cs-CZ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cs-CZ" sz="1200" dirty="0" smtClean="0">
              <a:solidFill>
                <a:srgbClr val="898989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0943" y="836712"/>
            <a:ext cx="6747401" cy="5501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077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755576" y="620688"/>
            <a:ext cx="7560840" cy="583264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</a:p>
          <a:p>
            <a:pPr>
              <a:lnSpc>
                <a:spcPct val="120000"/>
              </a:lnSpc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Datum:		6. 6. 2014</a:t>
            </a:r>
          </a:p>
          <a:p>
            <a:pPr>
              <a:lnSpc>
                <a:spcPct val="120000"/>
              </a:lnSpc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Typ:		UL letoun Tecnam P-92 Echo</a:t>
            </a:r>
          </a:p>
          <a:p>
            <a:pPr>
              <a:lnSpc>
                <a:spcPct val="120000"/>
              </a:lnSpc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Místo:		LKKA (Křižanov) 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271463" indent="-271463" algn="just">
              <a:lnSpc>
                <a:spcPct val="110000"/>
              </a:lnSpc>
              <a:spcBef>
                <a:spcPts val="450"/>
              </a:spcBef>
              <a:buFont typeface="Wingdings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Pilot UL letounu prováděl na LKKA vzlet k aerovleku kluzáku LS 3   z RWY 32.</a:t>
            </a:r>
          </a:p>
          <a:p>
            <a:pPr marL="271463" indent="-271463" algn="just">
              <a:lnSpc>
                <a:spcPct val="110000"/>
              </a:lnSpc>
              <a:spcBef>
                <a:spcPts val="450"/>
              </a:spcBef>
              <a:buFont typeface="Wingdings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Podle pilota kluzáku po vzletu, ve výšce cca 30 - 40 m, došlo během stoupání k náhlému sklopení  vlečného UL letounu směrem k zemi.</a:t>
            </a:r>
          </a:p>
          <a:p>
            <a:pPr marL="271463" indent="-271463" algn="just">
              <a:lnSpc>
                <a:spcPct val="110000"/>
              </a:lnSpc>
              <a:spcBef>
                <a:spcPts val="450"/>
              </a:spcBef>
              <a:buFont typeface="Wingdings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Kluzák se dostal do polohy nad vlečný UL letoun a dříve, než se pilot kluzáku stačil vypnout, se vlečné lano přetrhlo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blízkosti závěsu  na kluzáku.</a:t>
            </a:r>
          </a:p>
          <a:p>
            <a:pPr marL="271463" indent="-271463" algn="just">
              <a:lnSpc>
                <a:spcPct val="110000"/>
              </a:lnSpc>
              <a:spcBef>
                <a:spcPts val="450"/>
              </a:spcBef>
              <a:buFont typeface="Wingdings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Pilot kluzáku přistál zpět na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LKKA</a:t>
            </a:r>
          </a:p>
          <a:p>
            <a:pPr marL="271463" indent="-271463" algn="just">
              <a:lnSpc>
                <a:spcPct val="110000"/>
              </a:lnSpc>
              <a:spcBef>
                <a:spcPts val="450"/>
              </a:spcBef>
              <a:buFont typeface="Wingdings" pitchFamily="2" charset="2"/>
              <a:buChar char="Q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60F37-13A7-4232-9977-6C2CE3D0E119}" type="slidenum">
              <a:rPr lang="cs-CZ" smtClean="0"/>
              <a:pPr>
                <a:defRPr/>
              </a:pPr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83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683568" y="692696"/>
            <a:ext cx="7344816" cy="568863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Bef>
                <a:spcPts val="450"/>
              </a:spcBef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UL letoun dopadl do pole cca  1 km od LKKA. Po nárazu začal hořet. Nepomohla ani rychlá pomoc svědků dopadu. Pilot zahynul. </a:t>
            </a: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277634" y="2132855"/>
            <a:ext cx="5886654" cy="3924435"/>
          </a:xfrm>
          <a:prstGeom prst="rect">
            <a:avLst/>
          </a:prstGeom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60F37-13A7-4232-9977-6C2CE3D0E119}" type="slidenum">
              <a:rPr lang="cs-CZ" smtClean="0"/>
              <a:pPr>
                <a:defRPr/>
              </a:pPr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501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545" y="764704"/>
            <a:ext cx="8219255" cy="559164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Datum:		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26. 6. 2014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Typ:		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UL letoun WT-9 Dynamic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Místo:		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cca 500 m severně obce Kondrač 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Pilot odstartoval spolu s cestujícím z letiště LKCS (České Budějovice) s úmyslem letět do LDPL (Pula, Chorvatsko) ve skupině s druhým UL letounem.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 cca  20 min letu přešel UL letoun z dosud nezjištěných příčin do neřízené vývrtky a spadl na pastvinu. </a:t>
            </a:r>
          </a:p>
          <a:p>
            <a:pPr marL="342900" lvl="0" indent="-342900" algn="just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Záchranný systém letounu byl aktivován, ale podle svědků ve velmi malé výšce, proto  nebyl účinný. Ozvala se druhá rána – opět z motorového prostoru. 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  požáru UL letounu nedošlo, ale byl nárazem zcela zničen.</a:t>
            </a: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Při letecké nehodě došlo k smrtelnému zranění obou osob na palubě. </a:t>
            </a: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839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DE2608-2623-4D61-BEB2-7E0159CBDA89}" type="slidenum">
              <a:rPr lang="cs-CZ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cs-CZ" sz="1200" dirty="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20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467545" y="764704"/>
            <a:ext cx="8219255" cy="559164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Letecká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nehoda WT-9 Dynamic – pokračování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Došlo ke zlomení pravé poloviny křídla, roztržení trupu za pilotní kabinou, roztříštění překrytu pilotní kabiny a k vytržení směrového kormidla. Jednotlivé kryty motoru byly od sebe odděleny a spodní byl popraskán.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839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DE2608-2623-4D61-BEB2-7E0159CBDA89}" type="slidenum">
              <a:rPr lang="cs-CZ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cs-CZ" sz="1200" dirty="0" smtClean="0">
              <a:solidFill>
                <a:srgbClr val="898989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292080" y="2350621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Pohled na pohonnou jednotku a příďový podvozek 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55576" y="522920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UL letoun po dopadu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2636912"/>
            <a:ext cx="4584389" cy="245064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4088" y="3394695"/>
            <a:ext cx="2808312" cy="311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1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1671464"/>
          </a:xfrm>
        </p:spPr>
        <p:txBody>
          <a:bodyPr rtlCol="0">
            <a:normAutofit/>
          </a:bodyPr>
          <a:lstStyle/>
          <a:p>
            <a:pPr marL="267891" indent="-267891" algn="ctr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r>
              <a:rPr lang="cs-CZ" sz="2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Porovnání </a:t>
            </a:r>
            <a:r>
              <a:rPr lang="cs-CZ" sz="27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hlášených událostí </a:t>
            </a:r>
            <a:br>
              <a:rPr lang="cs-CZ" sz="27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7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posledních 5 let</a:t>
            </a:r>
            <a:endParaRPr lang="cs-CZ" sz="27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cs-CZ" sz="900" dirty="0">
              <a:solidFill>
                <a:srgbClr val="898989"/>
              </a:solidFill>
            </a:endParaRPr>
          </a:p>
        </p:txBody>
      </p:sp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val="2069158782"/>
              </p:ext>
            </p:extLst>
          </p:nvPr>
        </p:nvGraphicFramePr>
        <p:xfrm>
          <a:off x="1493108" y="2116331"/>
          <a:ext cx="6096000" cy="3553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499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323528" y="404664"/>
            <a:ext cx="5112567" cy="583264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Datum:		15. 8. 2014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Typ:		Ultralehký letoun VL-3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Místo:		Třebovice, Ústí nad Orlicí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257175" indent="-257175" algn="just"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Letoun odstartoval z LKUO.</a:t>
            </a:r>
          </a:p>
          <a:p>
            <a:pPr marL="257175" indent="-257175" algn="just"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Během letu v malé výšce došlo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450"/>
              </a:spcBef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jeho pádu.</a:t>
            </a:r>
          </a:p>
          <a:p>
            <a:pPr marL="257175" indent="-257175" algn="just"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Dvě osoby na palubě, 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obě</a:t>
            </a:r>
          </a:p>
          <a:p>
            <a:pPr algn="just">
              <a:spcBef>
                <a:spcPts val="450"/>
              </a:spcBef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velkými leteckými zkušenostmi,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450"/>
              </a:spcBef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při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LN zahynuly.</a:t>
            </a:r>
          </a:p>
          <a:p>
            <a:pPr marL="257175" indent="-257175" algn="just"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Letoun byl zničen.</a:t>
            </a:r>
          </a:p>
          <a:p>
            <a:pPr marL="257175" indent="-257175" algn="just"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Žádné další škody nebyly hlášeny.</a:t>
            </a:r>
          </a:p>
          <a:p>
            <a:pPr marL="257175" indent="-257175" algn="just"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ZZ je uveřejněna na :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www.uzpln.cz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screen"/>
          <a:srcRect/>
          <a:stretch/>
        </p:blipFill>
        <p:spPr>
          <a:xfrm>
            <a:off x="4593679" y="1700808"/>
            <a:ext cx="4158953" cy="31871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60F37-13A7-4232-9977-6C2CE3D0E119}" type="slidenum">
              <a:rPr lang="cs-CZ" smtClean="0"/>
              <a:pPr>
                <a:defRPr/>
              </a:pPr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085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539552" y="476672"/>
            <a:ext cx="7704856" cy="56886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Datum:		23. 8. 2014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Typ:		RV-7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Místo:		Špičník (Šumava) 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257175" indent="-257175" algn="just"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Zahraniční pilot prováděl VFR let po trati letového plánu z letiště Fürstenzell (EDMF) na letiště Welzow (EDCY) v SRN.</a:t>
            </a:r>
          </a:p>
          <a:p>
            <a:pPr marL="257175" indent="-257175" algn="just"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 vzletu v čase 16:06 UTC pokračoval stoupáním do 4 500 ft AMSL  (16:17:10) a pak letěl až do okamžiku, kdy dosáhl hranice FIR Praha v prostoru  Modravy. </a:t>
            </a:r>
          </a:p>
          <a:p>
            <a:pPr marL="257175" indent="-257175" algn="just"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kmitočtu FIC Praha se neohlásil a žádnou zprávu nevyslal ani na  dalších publikovaných kmitočtech  ATC.</a:t>
            </a:r>
          </a:p>
          <a:p>
            <a:pPr marL="257175" indent="-257175" algn="just"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základě informace RCC Münster (SRN) o pátrání po letounu  byla zahájena rozsáhlá pátrací akce na území ČR, která zahrnovala celý prostor  předpokládané trati napříč FIR Praha.</a:t>
            </a:r>
          </a:p>
          <a:p>
            <a:pPr marL="257175" indent="-257175" algn="just"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 pátrání se zapojily pozemní síly, prostředky LPZS a Policie.</a:t>
            </a: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60F37-13A7-4232-9977-6C2CE3D0E119}" type="slidenum">
              <a:rPr lang="cs-CZ" smtClean="0"/>
              <a:pPr>
                <a:defRPr/>
              </a:pPr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975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683568" y="692696"/>
            <a:ext cx="7056784" cy="52565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75" indent="-257175" algn="just">
              <a:buFont typeface="Wingdings" pitchFamily="2" charset="2"/>
              <a:buChar char="Q"/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Trosky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letounu byly objeveny posádkou vrtulníku LPZS až v 10:08 UTC následující den na úbočí  hory Špičník. </a:t>
            </a:r>
          </a:p>
          <a:p>
            <a:pPr marL="257175" indent="-257175" algn="just"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Záchranář byl vysazen do prostoru a potvrdil, že se jedná o hledané letadlo a že pilot zahynul.</a:t>
            </a:r>
          </a:p>
          <a:p>
            <a:r>
              <a:rPr lang="cs-CZ" sz="1500" dirty="0">
                <a:solidFill>
                  <a:srgbClr val="002060"/>
                </a:solidFill>
              </a:rPr>
              <a:t> </a:t>
            </a:r>
          </a:p>
          <a:p>
            <a:r>
              <a:rPr lang="cs-CZ" sz="1500" b="1" dirty="0">
                <a:solidFill>
                  <a:srgbClr val="002060"/>
                </a:solidFill>
              </a:rPr>
              <a:t>  </a:t>
            </a: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835696" y="2029159"/>
            <a:ext cx="5472608" cy="4104456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60F37-13A7-4232-9977-6C2CE3D0E119}" type="slidenum">
              <a:rPr lang="cs-CZ" smtClean="0"/>
              <a:pPr>
                <a:defRPr/>
              </a:pPr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988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1493660" y="1430778"/>
            <a:ext cx="6210689" cy="421246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1500" b="1" dirty="0" smtClean="0">
                <a:solidFill>
                  <a:srgbClr val="002060"/>
                </a:solidFill>
              </a:rPr>
              <a:t>  </a:t>
            </a:r>
            <a:endParaRPr lang="cs-CZ" sz="1500" b="1" dirty="0">
              <a:solidFill>
                <a:srgbClr val="002060"/>
              </a:solidFill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2160694" y="5242445"/>
            <a:ext cx="18020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rgbClr val="002060"/>
                </a:solidFill>
              </a:rPr>
              <a:t>Trasa ve FIR München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333837" y="1944778"/>
            <a:ext cx="3697507" cy="278036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Obdélník 11"/>
          <p:cNvSpPr/>
          <p:nvPr/>
        </p:nvSpPr>
        <p:spPr>
          <a:xfrm>
            <a:off x="4788025" y="4671139"/>
            <a:ext cx="29690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rgbClr val="002060"/>
                </a:solidFill>
              </a:rPr>
              <a:t>Stav počasí v lokalitě letecké nehody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697289" y="1860315"/>
            <a:ext cx="2457450" cy="3321844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16" name="Přímá spojnice se šipkou 15"/>
          <p:cNvCxnSpPr/>
          <p:nvPr/>
        </p:nvCxnSpPr>
        <p:spPr>
          <a:xfrm flipV="1">
            <a:off x="2789802" y="2303037"/>
            <a:ext cx="378042" cy="249506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Čárový bublinový popisek 1 19"/>
          <p:cNvSpPr/>
          <p:nvPr/>
        </p:nvSpPr>
        <p:spPr>
          <a:xfrm>
            <a:off x="1903120" y="4416914"/>
            <a:ext cx="549371" cy="292424"/>
          </a:xfrm>
          <a:prstGeom prst="borderCallout1">
            <a:avLst>
              <a:gd name="adj1" fmla="val 44042"/>
              <a:gd name="adj2" fmla="val 100357"/>
              <a:gd name="adj3" fmla="val 116128"/>
              <a:gd name="adj4" fmla="val 157104"/>
            </a:avLst>
          </a:prstGeom>
          <a:solidFill>
            <a:schemeClr val="bg1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350" b="1" dirty="0">
                <a:solidFill>
                  <a:srgbClr val="0033CC"/>
                </a:solidFill>
              </a:rPr>
              <a:t>16:06</a:t>
            </a:r>
          </a:p>
        </p:txBody>
      </p:sp>
      <p:sp>
        <p:nvSpPr>
          <p:cNvPr id="23" name="Čárový bublinový popisek 1 22"/>
          <p:cNvSpPr/>
          <p:nvPr/>
        </p:nvSpPr>
        <p:spPr>
          <a:xfrm>
            <a:off x="1925707" y="2173835"/>
            <a:ext cx="789509" cy="292424"/>
          </a:xfrm>
          <a:prstGeom prst="borderCallout1">
            <a:avLst>
              <a:gd name="adj1" fmla="val 44042"/>
              <a:gd name="adj2" fmla="val 100357"/>
              <a:gd name="adj3" fmla="val 47725"/>
              <a:gd name="adj4" fmla="val 155599"/>
            </a:avLst>
          </a:prstGeom>
          <a:solidFill>
            <a:schemeClr val="bg1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350" b="1" dirty="0">
                <a:solidFill>
                  <a:srgbClr val="0033CC"/>
                </a:solidFill>
              </a:rPr>
              <a:t>16:17:45</a:t>
            </a: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60F37-13A7-4232-9977-6C2CE3D0E119}" type="slidenum">
              <a:rPr lang="cs-CZ" smtClean="0"/>
              <a:pPr>
                <a:defRPr/>
              </a:pPr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99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611560" y="764704"/>
            <a:ext cx="6192688" cy="49505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Datum:		28. 8. 2014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Typ:		B.A.S.E jumping z MZK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Místo:		cca 100 m pod vrcholem Sněžky 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257175" indent="-257175" algn="just"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Basejumper vybavený kombinézou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VAMPIRE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4 plánoval pro účely reklamní akce 3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seskoky z MZK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 výšky 500 m nad vrcholem Sněžky, s následným průletem 3 - 5 m nad terénním zlomem pod vrcholem hory, rychlostí 180 – 200 km/h.</a:t>
            </a:r>
          </a:p>
          <a:p>
            <a:pPr marL="257175" indent="-257175" algn="just"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Následně zamýšlel přistát na padáku typu Trango v Obřím dole.</a:t>
            </a:r>
          </a:p>
          <a:p>
            <a:pPr marL="257175" indent="-257175" algn="just">
              <a:spcBef>
                <a:spcPts val="450"/>
              </a:spcBef>
              <a:buFont typeface="Wingdings" pitchFamily="2" charset="2"/>
              <a:buChar char="Q"/>
              <a:defRPr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2052">
            <a:off x="6269165" y="468402"/>
            <a:ext cx="2863352" cy="3153960"/>
          </a:xfrm>
          <a:prstGeom prst="rect">
            <a:avLst/>
          </a:prstGeom>
        </p:spPr>
      </p:pic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60F37-13A7-4232-9977-6C2CE3D0E119}" type="slidenum">
              <a:rPr lang="cs-CZ" smtClean="0"/>
              <a:pPr>
                <a:defRPr/>
              </a:pPr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543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755576" y="764704"/>
            <a:ext cx="6948773" cy="48785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1500" b="1" dirty="0" smtClean="0">
                <a:solidFill>
                  <a:srgbClr val="002060"/>
                </a:solidFill>
              </a:rPr>
              <a:t>  </a:t>
            </a:r>
            <a:endParaRPr lang="cs-CZ" sz="1500" b="1" dirty="0">
              <a:solidFill>
                <a:srgbClr val="002060"/>
              </a:solidFill>
            </a:endParaRPr>
          </a:p>
          <a:p>
            <a:pPr marL="257175" indent="-257175" algn="just"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Pilot MZK odstartoval z letiště Vrchlabí (LKVR) s basejumperem na palubě a provedl jeho výsadek v prostoru Sněžky. </a:t>
            </a:r>
          </a:p>
          <a:p>
            <a:pPr marL="257175" indent="-257175" algn="just"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průběhu seskoku dopadl basejumper po několika sekundovém  letu cca 150 m severně pod vrchol hory (na polské území) na kamennou suť.</a:t>
            </a:r>
          </a:p>
          <a:p>
            <a:pPr marL="257175" indent="-257175" algn="just"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 dosavadního šetření vyplynulo, že padák Trango byl aktivován ve výšce, která neumožnila bezpečné přistání.</a:t>
            </a:r>
          </a:p>
          <a:p>
            <a:pPr marL="257175" indent="-257175" algn="just"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Basejumper při dopadu do terénu zahynul.</a:t>
            </a:r>
          </a:p>
          <a:p>
            <a:pPr marL="257175" indent="-257175" algn="just"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Další okolnosti nehody jsou předmětem šetření a po jeho ukončení bude vydána závěrečná zpráva.</a:t>
            </a:r>
          </a:p>
          <a:p>
            <a:pPr algn="just">
              <a:spcBef>
                <a:spcPts val="450"/>
              </a:spcBef>
              <a:defRPr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60F37-13A7-4232-9977-6C2CE3D0E119}" type="slidenum">
              <a:rPr lang="cs-CZ" smtClean="0"/>
              <a:pPr>
                <a:defRPr/>
              </a:pPr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607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1493660" y="1430778"/>
            <a:ext cx="6210689" cy="421246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1500" b="1" dirty="0" smtClean="0">
                <a:solidFill>
                  <a:srgbClr val="002060"/>
                </a:solidFill>
              </a:rPr>
              <a:t>  </a:t>
            </a:r>
            <a:endParaRPr lang="cs-CZ" sz="1500" b="1" dirty="0">
              <a:solidFill>
                <a:srgbClr val="002060"/>
              </a:solidFill>
            </a:endParaRPr>
          </a:p>
          <a:p>
            <a:pPr marL="257175" indent="-257175" algn="just">
              <a:spcBef>
                <a:spcPts val="450"/>
              </a:spcBef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5646" y="1803735"/>
            <a:ext cx="6326460" cy="3785505"/>
          </a:xfrm>
          <a:prstGeom prst="rect">
            <a:avLst/>
          </a:prstGeom>
        </p:spPr>
      </p:pic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60F37-13A7-4232-9977-6C2CE3D0E119}" type="slidenum">
              <a:rPr lang="cs-CZ" smtClean="0"/>
              <a:pPr>
                <a:defRPr/>
              </a:pPr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207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539552" y="764704"/>
            <a:ext cx="7164797" cy="48785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Datum:		23. 8. 2014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Typ:		ULL HI-MAX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Místo:		pole v katastru obce Racková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257175" indent="-257175" algn="just"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 průběhu letu na malé výšce, těsně nad vrcholky stromů, směrem od Horního Lapače na jihovýchod, zachytil letoun o dráty venkovního vedení VN 22 kV.</a:t>
            </a:r>
          </a:p>
          <a:p>
            <a:pPr marL="257175" indent="-257175" algn="just"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Podle svědka následoval strmý pád a výbuch po dopadu ULL na pole.  </a:t>
            </a:r>
          </a:p>
          <a:p>
            <a:pPr marL="257175" indent="-257175" algn="just"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Poškozené elektrické vedení bylo přetrženo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výšce  9 m nad zemí.</a:t>
            </a:r>
          </a:p>
          <a:p>
            <a:pPr marL="257175" indent="-257175" algn="just"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Pilot při dopadu na zem vypadl z kabiny a následkům zranění podlehl.</a:t>
            </a: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60F37-13A7-4232-9977-6C2CE3D0E119}" type="slidenum">
              <a:rPr lang="cs-CZ" smtClean="0"/>
              <a:pPr>
                <a:defRPr/>
              </a:pPr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682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539553" y="620688"/>
            <a:ext cx="7164796" cy="502453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1500" b="1" dirty="0" smtClean="0">
                <a:solidFill>
                  <a:srgbClr val="002060"/>
                </a:solidFill>
              </a:rPr>
              <a:t>  </a:t>
            </a:r>
            <a:endParaRPr lang="cs-CZ" sz="1500" b="1" dirty="0">
              <a:solidFill>
                <a:srgbClr val="002060"/>
              </a:solidFill>
            </a:endParaRPr>
          </a:p>
          <a:p>
            <a:pPr marL="257175" indent="-257175" algn="just"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Místo letecké nehody se nacházelo v blízkosti soukromé plochy SLZ. </a:t>
            </a: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</p:txBody>
      </p:sp>
      <p:grpSp>
        <p:nvGrpSpPr>
          <p:cNvPr id="19" name="Skupina 18"/>
          <p:cNvGrpSpPr/>
          <p:nvPr/>
        </p:nvGrpSpPr>
        <p:grpSpPr>
          <a:xfrm>
            <a:off x="3761910" y="2471464"/>
            <a:ext cx="4112214" cy="2996981"/>
            <a:chOff x="3491880" y="2152283"/>
            <a:chExt cx="5482952" cy="3995975"/>
          </a:xfrm>
          <a:effectLst/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3491880" y="2152283"/>
              <a:ext cx="5482952" cy="39959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8" name="Skupina 17"/>
            <p:cNvGrpSpPr/>
            <p:nvPr/>
          </p:nvGrpSpPr>
          <p:grpSpPr>
            <a:xfrm>
              <a:off x="4559007" y="2348880"/>
              <a:ext cx="3194947" cy="3433620"/>
              <a:chOff x="4094708" y="1628800"/>
              <a:chExt cx="3194947" cy="3433620"/>
            </a:xfrm>
          </p:grpSpPr>
          <p:grpSp>
            <p:nvGrpSpPr>
              <p:cNvPr id="17" name="Skupina 16"/>
              <p:cNvGrpSpPr/>
              <p:nvPr/>
            </p:nvGrpSpPr>
            <p:grpSpPr>
              <a:xfrm>
                <a:off x="5508104" y="1628800"/>
                <a:ext cx="1781551" cy="1792350"/>
                <a:chOff x="5508104" y="1628800"/>
                <a:chExt cx="1781551" cy="1792350"/>
              </a:xfrm>
            </p:grpSpPr>
            <p:cxnSp>
              <p:nvCxnSpPr>
                <p:cNvPr id="4" name="Přímá spojnice se šipkou 3"/>
                <p:cNvCxnSpPr/>
                <p:nvPr/>
              </p:nvCxnSpPr>
              <p:spPr>
                <a:xfrm>
                  <a:off x="5508104" y="1628800"/>
                  <a:ext cx="391493" cy="1660004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ovéPole 12"/>
                <p:cNvSpPr txBox="1"/>
                <p:nvPr/>
              </p:nvSpPr>
              <p:spPr>
                <a:xfrm>
                  <a:off x="6019800" y="2990263"/>
                  <a:ext cx="126985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750" b="1" dirty="0">
                      <a:solidFill>
                        <a:srgbClr val="FFFF00"/>
                      </a:solidFill>
                    </a:rPr>
                    <a:t>Místo nárazu do vedení </a:t>
                  </a:r>
                </a:p>
              </p:txBody>
            </p:sp>
          </p:grpSp>
          <p:sp>
            <p:nvSpPr>
              <p:cNvPr id="15" name="Minus 14"/>
              <p:cNvSpPr/>
              <p:nvPr/>
            </p:nvSpPr>
            <p:spPr>
              <a:xfrm rot="20738349" flipV="1">
                <a:off x="4094708" y="5016701"/>
                <a:ext cx="504056" cy="45719"/>
              </a:xfrm>
              <a:prstGeom prst="mathMinus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 dirty="0"/>
              </a:p>
            </p:txBody>
          </p:sp>
        </p:grpSp>
      </p:grpSp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4" cstate="screen"/>
          <a:srcRect/>
          <a:stretch/>
        </p:blipFill>
        <p:spPr>
          <a:xfrm>
            <a:off x="683568" y="2348880"/>
            <a:ext cx="3330234" cy="257176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cxnSp>
        <p:nvCxnSpPr>
          <p:cNvPr id="22" name="Přímá spojnice se šipkou 21"/>
          <p:cNvCxnSpPr/>
          <p:nvPr/>
        </p:nvCxnSpPr>
        <p:spPr>
          <a:xfrm>
            <a:off x="4421028" y="4957421"/>
            <a:ext cx="169777" cy="20145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60F37-13A7-4232-9977-6C2CE3D0E119}" type="slidenum">
              <a:rPr lang="cs-CZ" smtClean="0"/>
              <a:pPr>
                <a:defRPr/>
              </a:pPr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443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683568" y="764704"/>
            <a:ext cx="4668878" cy="48785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1500" b="1" dirty="0" smtClean="0">
                <a:solidFill>
                  <a:srgbClr val="002060"/>
                </a:solidFill>
              </a:rPr>
              <a:t>  </a:t>
            </a:r>
            <a:endParaRPr lang="cs-CZ" sz="1500" b="1" dirty="0">
              <a:solidFill>
                <a:srgbClr val="002060"/>
              </a:solidFill>
            </a:endParaRPr>
          </a:p>
          <a:p>
            <a:pPr marL="257175" indent="-257175" algn="just"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místě se zachoval jen motor (Trabant) a ohořelé torzo dřevěné konstrukce. </a:t>
            </a: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</p:txBody>
      </p:sp>
      <p:pic>
        <p:nvPicPr>
          <p:cNvPr id="7" name="Obrázek 6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0" r="-1058"/>
          <a:stretch/>
        </p:blipFill>
        <p:spPr bwMode="auto">
          <a:xfrm>
            <a:off x="575556" y="2420888"/>
            <a:ext cx="4284476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/>
          <p:cNvPicPr/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0072" y="3717032"/>
            <a:ext cx="2880320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057900" y="5061360"/>
            <a:ext cx="1802097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defRPr/>
            </a:pPr>
            <a:r>
              <a:rPr lang="cs-CZ" sz="1350" dirty="0">
                <a:solidFill>
                  <a:schemeClr val="bg1"/>
                </a:solidFill>
              </a:rPr>
              <a:t>Přetržené elektrické vedení na  sloupech. </a:t>
            </a:r>
          </a:p>
        </p:txBody>
      </p:sp>
      <p:pic>
        <p:nvPicPr>
          <p:cNvPr id="10" name="Obrázek 9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52120" y="1340768"/>
            <a:ext cx="2880320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60F37-13A7-4232-9977-6C2CE3D0E119}" type="slidenum">
              <a:rPr lang="cs-CZ" smtClean="0"/>
              <a:pPr>
                <a:defRPr/>
              </a:pPr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326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1841955"/>
              </p:ext>
            </p:extLst>
          </p:nvPr>
        </p:nvGraphicFramePr>
        <p:xfrm>
          <a:off x="533400" y="533400"/>
          <a:ext cx="6554788" cy="3767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831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1988840"/>
            <a:ext cx="7999040" cy="4030960"/>
          </a:xfrm>
        </p:spPr>
        <p:txBody>
          <a:bodyPr>
            <a:normAutofit/>
          </a:bodyPr>
          <a:lstStyle/>
          <a:p>
            <a:pPr lvl="0" defTabSz="914400">
              <a:spcBef>
                <a:spcPts val="450"/>
              </a:spcBef>
              <a:defRPr/>
            </a:pPr>
            <a:r>
              <a:rPr lang="cs-CZ" sz="2000" cap="none" dirty="0" smtClean="0">
                <a:ln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Dne </a:t>
            </a:r>
            <a:r>
              <a:rPr lang="cs-CZ" sz="2000" cap="none" dirty="0">
                <a:ln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27.12. v </a:t>
            </a:r>
            <a:r>
              <a:rPr lang="cs-CZ" sz="2000" cap="none" dirty="0" smtClean="0">
                <a:ln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12:47 UTC </a:t>
            </a:r>
            <a:r>
              <a:rPr lang="cs-CZ" sz="2000" cap="none" dirty="0">
                <a:ln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ohlásil kmitočtu Brno Radar ULL, volací znak </a:t>
            </a:r>
            <a:r>
              <a:rPr lang="cs-CZ" sz="2000" cap="none" dirty="0" smtClean="0">
                <a:ln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 </a:t>
            </a:r>
            <a:r>
              <a:rPr lang="cs-CZ" sz="2000" cap="none" dirty="0">
                <a:ln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JUR777, s SSR </a:t>
            </a:r>
            <a:r>
              <a:rPr lang="cs-CZ" sz="2000" cap="none" dirty="0" smtClean="0">
                <a:ln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kódem </a:t>
            </a:r>
            <a:r>
              <a:rPr lang="cs-CZ" sz="2000" cap="none" dirty="0">
                <a:ln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A7000, letící z Dubnice </a:t>
            </a:r>
            <a:r>
              <a:rPr lang="cs-CZ" sz="2000" cap="none" dirty="0" smtClean="0">
                <a:ln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Kotvrdovic</a:t>
            </a:r>
            <a:r>
              <a:rPr lang="cs-CZ" sz="2000" cap="none" dirty="0">
                <a:ln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cs-CZ" sz="2000" cap="none" dirty="0" smtClean="0">
                <a:ln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cs-CZ" sz="2000" cap="none" dirty="0" smtClean="0">
                <a:ln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cs-CZ" sz="2000" cap="none" dirty="0" smtClean="0">
                <a:ln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Po </a:t>
            </a:r>
            <a:r>
              <a:rPr lang="cs-CZ" sz="2000" cap="none" dirty="0">
                <a:ln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identifikaci nastavením SSR </a:t>
            </a:r>
            <a:r>
              <a:rPr lang="cs-CZ" sz="2000" cap="none" dirty="0" smtClean="0">
                <a:ln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kódu </a:t>
            </a:r>
            <a:r>
              <a:rPr lang="cs-CZ" sz="2000" cap="none" dirty="0">
                <a:ln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A3321, byla zjištěna poloha uvnitř dočasně zakázaného prostoru (dle NTM A1208/14).</a:t>
            </a:r>
            <a:br>
              <a:rPr lang="cs-CZ" sz="2000" cap="none" dirty="0">
                <a:ln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cs-CZ" sz="2000" cap="none" dirty="0" smtClean="0">
                <a:ln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Po okamžitém </a:t>
            </a:r>
            <a:r>
              <a:rPr lang="cs-CZ" sz="2000" cap="none" dirty="0">
                <a:ln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upozornění a s doporučení směru ULL během 2 minut prostor opustil</a:t>
            </a:r>
            <a:r>
              <a:rPr lang="cs-CZ" sz="2000" cap="none" dirty="0" smtClean="0">
                <a:ln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br>
              <a:rPr lang="cs-CZ" sz="2000" cap="none" dirty="0" smtClean="0">
                <a:ln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cs-CZ" sz="2000" cap="none" dirty="0">
                <a:ln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cs-CZ" sz="2000" cap="none" dirty="0">
                <a:ln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cs-CZ" sz="2000" cap="none" dirty="0">
                <a:ln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Událost je hodnocena jako Significant incident</a:t>
            </a:r>
            <a:br>
              <a:rPr lang="cs-CZ" sz="2000" cap="none" dirty="0">
                <a:ln>
                  <a:noFill/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60F37-13A7-4232-9977-6C2CE3D0E119}" type="slidenum">
              <a:rPr lang="cs-CZ" smtClean="0"/>
              <a:pPr>
                <a:defRPr/>
              </a:pPr>
              <a:t>30</a:t>
            </a:fld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467544" y="548680"/>
            <a:ext cx="6390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Significant Incident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Datum:		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27.12.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Typ:		ULL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OK JUR77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Místo:		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Vrbětice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993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60F37-13A7-4232-9977-6C2CE3D0E119}" type="slidenum">
              <a:rPr lang="cs-CZ" smtClean="0"/>
              <a:pPr>
                <a:defRPr/>
              </a:pPr>
              <a:t>31</a:t>
            </a:fld>
            <a:endParaRPr lang="cs-CZ" dirty="0"/>
          </a:p>
        </p:txBody>
      </p:sp>
      <p:pic>
        <p:nvPicPr>
          <p:cNvPr id="6" name="Obrázek 5"/>
          <p:cNvPicPr/>
          <p:nvPr/>
        </p:nvPicPr>
        <p:blipFill rotWithShape="1">
          <a:blip r:embed="rId3"/>
          <a:srcRect l="1984" t="14110" r="32540" b="14768"/>
          <a:stretch/>
        </p:blipFill>
        <p:spPr bwMode="auto">
          <a:xfrm>
            <a:off x="467544" y="620688"/>
            <a:ext cx="7992888" cy="51598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2840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endParaRPr lang="cs-CZ" dirty="0" smtClean="0"/>
          </a:p>
          <a:p>
            <a:pPr algn="ctr">
              <a:buNone/>
            </a:pPr>
            <a:r>
              <a:rPr lang="cs-CZ" sz="4000" b="1" dirty="0" smtClean="0"/>
              <a:t>Děkuji </a:t>
            </a:r>
          </a:p>
          <a:p>
            <a:pPr algn="ctr">
              <a:buNone/>
            </a:pPr>
            <a:r>
              <a:rPr lang="cs-CZ" sz="4000" b="1" dirty="0" smtClean="0"/>
              <a:t>za pozornost</a:t>
            </a:r>
            <a:endParaRPr lang="cs-CZ" sz="4000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32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533400" y="533400"/>
            <a:ext cx="7350968" cy="1527448"/>
          </a:xfrm>
        </p:spPr>
        <p:txBody>
          <a:bodyPr rtlCol="0">
            <a:normAutofit/>
          </a:bodyPr>
          <a:lstStyle/>
          <a:p>
            <a:pPr marL="267891" indent="-267891" algn="ctr" eaLnBrk="1" fontAlgn="auto" hangingPunct="1">
              <a:spcBef>
                <a:spcPts val="900"/>
              </a:spcBef>
              <a:spcAft>
                <a:spcPts val="0"/>
              </a:spcAft>
              <a:buNone/>
              <a:defRPr/>
            </a:pPr>
            <a:r>
              <a:rPr lang="cs-CZ" sz="2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sz="2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Porovnání </a:t>
            </a:r>
            <a:r>
              <a:rPr lang="cs-CZ" sz="27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hlášených událostí </a:t>
            </a:r>
            <a:r>
              <a:rPr lang="cs-CZ" sz="2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</a:t>
            </a:r>
            <a:r>
              <a:rPr lang="cs-CZ" sz="27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posledních 5 let</a:t>
            </a:r>
            <a:endParaRPr lang="cs-CZ" sz="27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37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3FEF84-97F2-4489-A11E-37D767045BBC}" type="slidenum">
              <a:rPr lang="cs-CZ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cs-CZ" sz="900" dirty="0">
              <a:solidFill>
                <a:srgbClr val="898989"/>
              </a:solidFill>
            </a:endParaRPr>
          </a:p>
        </p:txBody>
      </p:sp>
      <p:graphicFrame>
        <p:nvGraphicFramePr>
          <p:cNvPr id="5" name="Graf 4"/>
          <p:cNvGraphicFramePr/>
          <p:nvPr>
            <p:extLst>
              <p:ext uri="{D42A27DB-BD31-4B8C-83A1-F6EECF244321}">
                <p14:modId xmlns:p14="http://schemas.microsoft.com/office/powerpoint/2010/main" val="1447650784"/>
              </p:ext>
            </p:extLst>
          </p:nvPr>
        </p:nvGraphicFramePr>
        <p:xfrm>
          <a:off x="1043608" y="1772816"/>
          <a:ext cx="734481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2898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755576" y="548680"/>
            <a:ext cx="7632847" cy="5904656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cs-CZ" altLang="cs-CZ" sz="2900" b="1" dirty="0">
                <a:latin typeface="Arial" charset="0"/>
                <a:cs typeface="Arial" charset="0"/>
              </a:rPr>
              <a:t>Incident</a:t>
            </a:r>
          </a:p>
          <a:p>
            <a:pPr>
              <a:lnSpc>
                <a:spcPct val="120000"/>
              </a:lnSpc>
            </a:pPr>
            <a:r>
              <a:rPr lang="cs-CZ" altLang="cs-CZ" sz="2900" b="1" dirty="0">
                <a:latin typeface="Arial" charset="0"/>
                <a:cs typeface="Arial" charset="0"/>
              </a:rPr>
              <a:t>Datum:		4. 2. 2014</a:t>
            </a:r>
          </a:p>
          <a:p>
            <a:pPr>
              <a:lnSpc>
                <a:spcPct val="120000"/>
              </a:lnSpc>
            </a:pPr>
            <a:r>
              <a:rPr lang="cs-CZ" altLang="cs-CZ" sz="2900" b="1" dirty="0">
                <a:latin typeface="Arial" charset="0"/>
                <a:cs typeface="Arial" charset="0"/>
              </a:rPr>
              <a:t>Typ:		Cessna C 172</a:t>
            </a:r>
          </a:p>
          <a:p>
            <a:pPr>
              <a:lnSpc>
                <a:spcPct val="120000"/>
              </a:lnSpc>
            </a:pPr>
            <a:r>
              <a:rPr lang="cs-CZ" altLang="cs-CZ" sz="2900" b="1" dirty="0">
                <a:latin typeface="Arial" charset="0"/>
                <a:cs typeface="Arial" charset="0"/>
              </a:rPr>
              <a:t>Místo:		Humpolec </a:t>
            </a:r>
          </a:p>
          <a:p>
            <a:r>
              <a:rPr lang="cs-CZ" altLang="cs-CZ" sz="2900" b="1" dirty="0">
                <a:latin typeface="Arial" charset="0"/>
                <a:cs typeface="Arial" charset="0"/>
              </a:rPr>
              <a:t>  </a:t>
            </a:r>
          </a:p>
          <a:p>
            <a:pPr marL="257175" indent="-257175" algn="just">
              <a:lnSpc>
                <a:spcPct val="120000"/>
              </a:lnSpc>
              <a:spcBef>
                <a:spcPts val="450"/>
              </a:spcBef>
              <a:buFont typeface="Wingdings" panose="05000000000000000000" pitchFamily="2" charset="2"/>
              <a:buChar char="Q"/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V průběhu samostatného navigačního letu VFR z LKTB </a:t>
            </a:r>
            <a:r>
              <a:rPr lang="cs-CZ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do LKLT </a:t>
            </a:r>
            <a:r>
              <a:rPr lang="cs-CZ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pilot-žák vlétnul v prostoru Humpolce do IMC </a:t>
            </a:r>
            <a:r>
              <a:rPr lang="cs-CZ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podmínek.</a:t>
            </a:r>
            <a:endParaRPr lang="cs-CZ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lnSpc>
                <a:spcPct val="120000"/>
              </a:lnSpc>
              <a:spcBef>
                <a:spcPts val="450"/>
              </a:spcBef>
              <a:buFont typeface="Wingdings" panose="05000000000000000000" pitchFamily="2" charset="2"/>
              <a:buChar char="Q"/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Ztratil orientaci, u Humpolce točil zatáčku a v této situaci se přihlásil, </a:t>
            </a:r>
            <a:r>
              <a:rPr lang="cs-CZ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poloze 80 km jihovýchodně od CTR Kbely na kmitočtu MTWR </a:t>
            </a:r>
            <a:r>
              <a:rPr lang="cs-CZ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Kbely, mimo prostor jeho zodpovědnosti.</a:t>
            </a:r>
            <a:endParaRPr lang="cs-CZ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lnSpc>
                <a:spcPct val="120000"/>
              </a:lnSpc>
              <a:spcBef>
                <a:spcPts val="450"/>
              </a:spcBef>
              <a:buFont typeface="Wingdings" panose="05000000000000000000" pitchFamily="2" charset="2"/>
              <a:buChar char="Q"/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Oznámil, že letí do LKLT a že má kurz 130°. Žádal MTWR LKKB o navigační pomoc k letu.  ATCo letadlo identifikoval </a:t>
            </a:r>
            <a:r>
              <a:rPr lang="cs-CZ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9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doporučil kurz na LKLT.</a:t>
            </a:r>
          </a:p>
          <a:p>
            <a:pPr marL="257175" indent="-257175" algn="just">
              <a:lnSpc>
                <a:spcPct val="120000"/>
              </a:lnSpc>
              <a:spcBef>
                <a:spcPts val="450"/>
              </a:spcBef>
              <a:buFont typeface="Wingdings" panose="05000000000000000000" pitchFamily="2" charset="2"/>
              <a:buChar char="Q"/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Pilot stále letěl v oblacích a nebyl schopen udržet doporučený </a:t>
            </a:r>
            <a:r>
              <a:rPr lang="cs-CZ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kurz ani hladinu letu. 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Žádal o vedení na nejbližší letiště. Bylo mu doporučeno letiště LKBE. Pilot  zapnul GPS na palubě, zjistil polohu LKBE a pak se rozhodl,  že bude pokračovat na LKLT.</a:t>
            </a:r>
          </a:p>
          <a:p>
            <a:pPr marL="267891" indent="-267891" algn="just">
              <a:lnSpc>
                <a:spcPct val="110000"/>
              </a:lnSpc>
              <a:spcBef>
                <a:spcPts val="450"/>
              </a:spcBef>
              <a:buFont typeface="Wingdings" pitchFamily="2" charset="2"/>
              <a:buChar char="Q"/>
            </a:pP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60F37-13A7-4232-9977-6C2CE3D0E119}" type="slidenum">
              <a:rPr lang="cs-CZ" smtClean="0"/>
              <a:pPr>
                <a:defRPr/>
              </a:pPr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480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683568" y="620688"/>
            <a:ext cx="7632848" cy="55446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57175" indent="-257175" algn="just">
              <a:spcBef>
                <a:spcPts val="450"/>
              </a:spcBef>
              <a:buFont typeface="Wingdings" panose="05000000000000000000" pitchFamily="2" charset="2"/>
              <a:buChar char="Q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ATCo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zkoordinoval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 APP Praha hladinu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 bezpečný let nad překážkami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doporučil mu kurz. Pilot dolétl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podle instrukcí MTWR LKKB za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IMC do MCTR KBELY a když křižoval osu RWY 24 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LKKB oznámil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že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vidí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letiště - LKLT.</a:t>
            </a:r>
          </a:p>
          <a:p>
            <a:pPr marL="257175" indent="-257175" algn="just">
              <a:spcBef>
                <a:spcPts val="450"/>
              </a:spcBef>
              <a:buFont typeface="Wingdings" panose="05000000000000000000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 šetření vyplývá, že pilot:</a:t>
            </a:r>
          </a:p>
          <a:p>
            <a:pPr marL="600075" lvl="1" indent="-257175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 cizí státní příslušník a komunikoval pouze v AJ,</a:t>
            </a:r>
          </a:p>
          <a:p>
            <a:pPr marL="600075" lvl="1" indent="-257175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neznal postup při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vlétnutí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 IMC ani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postupy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ztrátě orientace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600075" lvl="1" indent="-257175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nebyl schopen dodržet instrukce MTWR LKKB,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075" lvl="1" indent="-257175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neznal předepsanou frazeologii,</a:t>
            </a:r>
          </a:p>
          <a:p>
            <a:pPr marL="600075" lvl="1" indent="-257175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neměl platný průkaz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radiotelefonisty.</a:t>
            </a:r>
          </a:p>
          <a:p>
            <a:pPr marL="600075" lvl="1" indent="-257175">
              <a:spcBef>
                <a:spcPts val="225"/>
              </a:spcBef>
              <a:buFont typeface="Arial" panose="020B0604020202020204" pitchFamily="34" charset="0"/>
              <a:buChar char="•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075" lvl="1" indent="-257175">
              <a:spcBef>
                <a:spcPts val="225"/>
              </a:spcBef>
              <a:buFont typeface="Arial" panose="020B0604020202020204" pitchFamily="34" charset="0"/>
              <a:buChar char="•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075" lvl="1" indent="-257175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Závěrečná zpráva je na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www.uzpln.cz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67891" indent="-267891" algn="just">
              <a:lnSpc>
                <a:spcPct val="110000"/>
              </a:lnSpc>
              <a:spcBef>
                <a:spcPts val="450"/>
              </a:spcBef>
              <a:buFont typeface="Wingdings" pitchFamily="2" charset="2"/>
              <a:buChar char="Q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60F37-13A7-4232-9977-6C2CE3D0E119}" type="slidenum">
              <a:rPr lang="cs-CZ" smtClean="0"/>
              <a:pPr>
                <a:defRPr/>
              </a:pPr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621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1493659" y="1430778"/>
            <a:ext cx="6103144" cy="39424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altLang="cs-CZ" sz="1650" dirty="0">
                <a:solidFill>
                  <a:srgbClr val="002060"/>
                </a:solidFill>
                <a:latin typeface="Arial" charset="0"/>
                <a:cs typeface="Arial" charset="0"/>
              </a:rPr>
              <a:t>Incident C 172 - pokračování</a:t>
            </a:r>
          </a:p>
          <a:p>
            <a:r>
              <a:rPr lang="cs-CZ" altLang="cs-CZ" sz="1500" b="1" dirty="0">
                <a:solidFill>
                  <a:srgbClr val="002060"/>
                </a:solidFill>
                <a:latin typeface="Arial" charset="0"/>
                <a:cs typeface="Arial" charset="0"/>
              </a:rPr>
              <a:t> 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08" y="764704"/>
            <a:ext cx="6135085" cy="45602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Čárový bublinový popisek 1 8"/>
          <p:cNvSpPr/>
          <p:nvPr/>
        </p:nvSpPr>
        <p:spPr>
          <a:xfrm>
            <a:off x="2087724" y="4779150"/>
            <a:ext cx="1927203" cy="538305"/>
          </a:xfrm>
          <a:prstGeom prst="borderCallout1">
            <a:avLst>
              <a:gd name="adj1" fmla="val 30230"/>
              <a:gd name="adj2" fmla="val 101170"/>
              <a:gd name="adj3" fmla="val 16071"/>
              <a:gd name="adj4" fmla="val 107155"/>
            </a:avLst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>
                <a:solidFill>
                  <a:srgbClr val="FFFF00"/>
                </a:solidFill>
              </a:rPr>
              <a:t>Pilot C 172 žádá u Humpolce o navigační pomoc MTWR Kbely</a:t>
            </a:r>
          </a:p>
        </p:txBody>
      </p:sp>
      <p:cxnSp>
        <p:nvCxnSpPr>
          <p:cNvPr id="3" name="Přímá spojnice se šipkou 2"/>
          <p:cNvCxnSpPr/>
          <p:nvPr/>
        </p:nvCxnSpPr>
        <p:spPr>
          <a:xfrm flipH="1" flipV="1">
            <a:off x="2735796" y="2618910"/>
            <a:ext cx="1458162" cy="2214246"/>
          </a:xfrm>
          <a:prstGeom prst="straightConnector1">
            <a:avLst/>
          </a:prstGeom>
          <a:ln w="38100">
            <a:solidFill>
              <a:srgbClr val="FFFF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644824" y="3807042"/>
            <a:ext cx="10647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>
                <a:solidFill>
                  <a:srgbClr val="FFFF00"/>
                </a:solidFill>
              </a:rPr>
              <a:t>cca 80 km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60F37-13A7-4232-9977-6C2CE3D0E119}" type="slidenum">
              <a:rPr lang="cs-CZ" smtClean="0"/>
              <a:pPr>
                <a:defRPr/>
              </a:pPr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60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611560" y="620688"/>
            <a:ext cx="7848872" cy="54006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Letecká nehoda</a:t>
            </a:r>
          </a:p>
          <a:p>
            <a:pPr>
              <a:lnSpc>
                <a:spcPct val="120000"/>
              </a:lnSpc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Datum:		9. 5. 2014</a:t>
            </a:r>
          </a:p>
          <a:p>
            <a:pPr>
              <a:lnSpc>
                <a:spcPct val="120000"/>
              </a:lnSpc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Typ:		Zlín Z 37A</a:t>
            </a:r>
          </a:p>
          <a:p>
            <a:pPr>
              <a:lnSpc>
                <a:spcPct val="120000"/>
              </a:lnSpc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Místo:		Chvalkovice - Sebuš </a:t>
            </a:r>
          </a:p>
          <a:p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271463" indent="-271463" algn="just">
              <a:lnSpc>
                <a:spcPct val="110000"/>
              </a:lnSpc>
              <a:spcBef>
                <a:spcPts val="450"/>
              </a:spcBef>
              <a:buFont typeface="Wingdings" pitchFamily="2" charset="2"/>
              <a:buChar char="Q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Pilot, s celkovým náletem 3 564 hodin prováděl LCHČ z pracovní plochy Dolany. </a:t>
            </a:r>
          </a:p>
          <a:p>
            <a:pPr marL="271463" indent="-271463" algn="just">
              <a:lnSpc>
                <a:spcPct val="110000"/>
              </a:lnSpc>
              <a:spcBef>
                <a:spcPts val="450"/>
              </a:spcBef>
              <a:buFont typeface="Wingdings" pitchFamily="2" charset="2"/>
              <a:buChar char="Q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Letěl směrem k severnímu okraji pole s řepou jižně od obce Chvalkovice. </a:t>
            </a:r>
          </a:p>
          <a:p>
            <a:pPr marL="271463" indent="-271463" algn="just">
              <a:lnSpc>
                <a:spcPct val="110000"/>
              </a:lnSpc>
              <a:spcBef>
                <a:spcPts val="450"/>
              </a:spcBef>
              <a:buFont typeface="Wingdings" pitchFamily="2" charset="2"/>
              <a:buChar char="Q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Nad polem s řepou došlo ve výšce cca 25 - 30 m nad zemí při silném poryvu větru k přetažení letounu s kloněním. </a:t>
            </a:r>
          </a:p>
          <a:p>
            <a:pPr marL="271463" indent="-271463" algn="just">
              <a:lnSpc>
                <a:spcPct val="110000"/>
              </a:lnSpc>
              <a:spcBef>
                <a:spcPts val="450"/>
              </a:spcBef>
              <a:buFont typeface="Wingdings" pitchFamily="2" charset="2"/>
              <a:buChar char="Q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Pilot odhodil rozmetadlo, aby odlehčil letoun, ale okrajem pravé poloviny křídla narazil do země. </a:t>
            </a:r>
          </a:p>
          <a:p>
            <a:pPr marL="271463" indent="-271463" algn="just">
              <a:lnSpc>
                <a:spcPct val="110000"/>
              </a:lnSpc>
              <a:spcBef>
                <a:spcPts val="450"/>
              </a:spcBef>
              <a:buFont typeface="Wingdings" pitchFamily="2" charset="2"/>
              <a:buChar char="Q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Následoval náraz do země vrtulí a přední částí trupu, převrácení letounu, vytržení motoru a destrukce přídě a ocasní části. </a:t>
            </a: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60F37-13A7-4232-9977-6C2CE3D0E119}" type="slidenum">
              <a:rPr lang="cs-CZ" smtClean="0"/>
              <a:pPr>
                <a:defRPr/>
              </a:pPr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05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395536" y="548680"/>
            <a:ext cx="8064896" cy="532859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endParaRPr lang="cs-CZ" sz="1500" dirty="0"/>
          </a:p>
          <a:p>
            <a:pPr marL="271463" indent="-271463" algn="just">
              <a:lnSpc>
                <a:spcPct val="110000"/>
              </a:lnSpc>
              <a:spcBef>
                <a:spcPts val="450"/>
              </a:spcBef>
              <a:buFont typeface="Wingdings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Nárazem došlo k odtržení části pravé poloviny křídla. Pilot, který při nárazu utrpěl vážné zranění, zůstal zaklíněn v deformované kabině. </a:t>
            </a:r>
          </a:p>
          <a:p>
            <a:pPr marL="271463" indent="-271463" algn="just">
              <a:lnSpc>
                <a:spcPct val="110000"/>
              </a:lnSpc>
              <a:spcBef>
                <a:spcPts val="450"/>
              </a:spcBef>
              <a:buFont typeface="Wingdings" pitchFamily="2" charset="2"/>
              <a:buChar char="Q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Leteckou nehodu ohlásil na linku tísňového volání a pilotovi poskytl pomoc svědek události. </a:t>
            </a: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  <a:p>
            <a:pPr marL="257175" indent="-257175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cs-CZ" sz="1500" dirty="0">
              <a:solidFill>
                <a:srgbClr val="002060"/>
              </a:solidFill>
            </a:endParaRPr>
          </a:p>
        </p:txBody>
      </p:sp>
      <p:pic>
        <p:nvPicPr>
          <p:cNvPr id="2050" name="Obrázek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71600" y="2852936"/>
            <a:ext cx="341933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Obrázek 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88024" y="2924944"/>
            <a:ext cx="397748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60F37-13A7-4232-9977-6C2CE3D0E119}" type="slidenum">
              <a:rPr lang="cs-CZ" smtClean="0"/>
              <a:pPr>
                <a:defRPr/>
              </a:pPr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477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Řez">
  <a:themeElements>
    <a:clrScheme name="Řez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Řez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Řez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2492</TotalTime>
  <Words>623</Words>
  <Application>Microsoft Office PowerPoint</Application>
  <PresentationFormat>Předvádění na obrazovce (4:3)</PresentationFormat>
  <Paragraphs>272</Paragraphs>
  <Slides>32</Slides>
  <Notes>29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8" baseType="lpstr">
      <vt:lpstr>Arial</vt:lpstr>
      <vt:lpstr>Calibri</vt:lpstr>
      <vt:lpstr>Century Gothic</vt:lpstr>
      <vt:lpstr>Wingdings</vt:lpstr>
      <vt:lpstr>Wingdings 3</vt:lpstr>
      <vt:lpstr>Řez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Dne 27.12. v 12:47 UTC se ohlásil kmitočtu Brno Radar ULL, volací znak OK JUR777, s SSR kódem A7000, letící z Dubnice do Kotvrdovic.   Po identifikaci nastavením SSR kódu A3321, byla zjištěna poloha uvnitř dočasně zakázaného prostoru (dle NTM A1208/14).  Po okamžitém upozornění a s doporučení směru ULL během 2 minut prostor opustil.   Událost je hodnocena jako Significant incident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Datum:  2. 1. 2011 Typ:  PG - Axis Vega 2 Kategorie: SLZ Místo:  Raná</dc:title>
  <dc:creator>Ludmila Pavlíková</dc:creator>
  <cp:lastModifiedBy>Ludmila Pavlíková</cp:lastModifiedBy>
  <cp:revision>164</cp:revision>
  <dcterms:created xsi:type="dcterms:W3CDTF">2012-02-01T12:34:52Z</dcterms:created>
  <dcterms:modified xsi:type="dcterms:W3CDTF">2015-01-16T07:12:55Z</dcterms:modified>
</cp:coreProperties>
</file>