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73" r:id="rId11"/>
    <p:sldId id="271" r:id="rId12"/>
    <p:sldId id="272" r:id="rId13"/>
    <p:sldId id="265" r:id="rId14"/>
    <p:sldId id="266" r:id="rId15"/>
    <p:sldId id="267" r:id="rId16"/>
    <p:sldId id="268" r:id="rId17"/>
    <p:sldId id="269" r:id="rId18"/>
    <p:sldId id="270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1F1AA-05C0-4405-8389-9A6200CE7ABF}" type="datetimeFigureOut">
              <a:rPr lang="cs-CZ" smtClean="0"/>
              <a:t>16.1.2015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C19D7-648D-4D4F-A44F-A023B710B1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310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C19D7-648D-4D4F-A44F-A023B710B1B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36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E085-02BD-4058-867B-C16C4AA3B14E}" type="datetime1">
              <a:rPr lang="cs-CZ" smtClean="0"/>
              <a:t>16.1.2015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35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5DCB-E046-415E-833E-6C231ABD4A04}" type="datetime1">
              <a:rPr lang="cs-CZ" smtClean="0"/>
              <a:t>16.1.2015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3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5684-6055-4B4F-9594-5499CC44E1A5}" type="datetime1">
              <a:rPr lang="cs-CZ" smtClean="0"/>
              <a:t>16.1.2015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480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2CBD-B24B-40CC-AFE1-303224976957}" type="datetime1">
              <a:rPr lang="cs-CZ" smtClean="0"/>
              <a:t>16.1.2015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962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EAE5A-39F5-4FD3-801A-7DBAAD972BC0}" type="datetime1">
              <a:rPr lang="cs-CZ" smtClean="0"/>
              <a:t>16.1.2015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208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CBD1-6105-4FAA-BB92-A8D9719F0B55}" type="datetime1">
              <a:rPr lang="cs-CZ" smtClean="0"/>
              <a:t>16.1.2015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46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44D5-2AB2-4D0C-9302-727944F636BB}" type="datetime1">
              <a:rPr lang="cs-CZ" smtClean="0"/>
              <a:t>16.1.2015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186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CC7D-C18A-49B7-9E06-A9181FAA668C}" type="datetime1">
              <a:rPr lang="cs-CZ" smtClean="0"/>
              <a:t>16.1.2015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648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6E01D-12F2-49C6-AEB4-6F7204D22531}" type="datetime1">
              <a:rPr lang="cs-CZ" smtClean="0"/>
              <a:t>16.1.2015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46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8ED1-C603-4434-A961-23DE4A17DD43}" type="datetime1">
              <a:rPr lang="cs-CZ" smtClean="0"/>
              <a:t>16.1.2015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36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DB91-E2A4-4801-B78D-218FA45A2436}" type="datetime1">
              <a:rPr lang="cs-CZ" smtClean="0"/>
              <a:t>16.1.2015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8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A469B-8797-4950-A647-B83C0BB5B6C0}" type="datetime1">
              <a:rPr lang="cs-CZ" smtClean="0"/>
              <a:t>16.1.2015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6F9E3-901C-4F17-B006-04D521D31E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22254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574766"/>
            <a:ext cx="7772400" cy="2586445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C000"/>
                </a:solidFill>
              </a:rPr>
              <a:t>Návrh kmitočtového a časového plánu přechodu na šíři kanálu 8,33 kHz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840480"/>
            <a:ext cx="9144000" cy="206393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FFFFFF"/>
                </a:solidFill>
              </a:rPr>
              <a:t>Ing. Jiří Valenta</a:t>
            </a:r>
          </a:p>
          <a:p>
            <a:r>
              <a:rPr lang="cs-CZ" sz="3200" dirty="0">
                <a:solidFill>
                  <a:srgbClr val="FFFFFF"/>
                </a:solidFill>
              </a:rPr>
              <a:t>Ministerstvo dopravy </a:t>
            </a:r>
          </a:p>
          <a:p>
            <a:r>
              <a:rPr lang="cs-CZ" sz="3200" dirty="0">
                <a:solidFill>
                  <a:srgbClr val="FFFFFF"/>
                </a:solidFill>
              </a:rPr>
              <a:t>odbor civilního letectví</a:t>
            </a: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38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Komunikace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V rámci komunikace sdělovat kmitočet na 5 desetinných míst složité – možný zdroj chyb z důvodu opakování </a:t>
            </a:r>
            <a:r>
              <a:rPr lang="cs-CZ" dirty="0" smtClean="0"/>
              <a:t>stejných číslic</a:t>
            </a:r>
            <a:endParaRPr lang="cs-CZ" dirty="0" smtClean="0"/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Komunikační zařízení v rámci ladění reflektuje kmitočet/25 kHz a kanál/8,33 kHz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Odpadá nutnost přepínání šířky mezi 25 kHz a 8,33 kHz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Příkaz 125,000 </a:t>
            </a:r>
            <a:r>
              <a:rPr lang="en-US" dirty="0" smtClean="0"/>
              <a:t>=&gt; </a:t>
            </a:r>
            <a:r>
              <a:rPr lang="cs-CZ" dirty="0" smtClean="0"/>
              <a:t>kmitočet 125,000 kHz – 25 kHz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Příkaz 125,005 </a:t>
            </a:r>
            <a:r>
              <a:rPr lang="en-US" dirty="0" smtClean="0"/>
              <a:t>=&gt;</a:t>
            </a:r>
            <a:r>
              <a:rPr lang="cs-CZ" dirty="0" smtClean="0"/>
              <a:t> kmitočet  125,000 kHz – 8,33 kHz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53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Stanovení </a:t>
            </a:r>
            <a:r>
              <a:rPr lang="cs-CZ" dirty="0" smtClean="0">
                <a:solidFill>
                  <a:srgbClr val="FFC000"/>
                </a:solidFill>
              </a:rPr>
              <a:t>kmitočtu 8,33 kHz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Kmitočty nesdílené – kmitočty u kterých nedochází k rušení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Kmitočty sdílené – kmitočty přidělené několika letištím v rámci přídělu NA (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Aerodromes</a:t>
            </a:r>
            <a:r>
              <a:rPr lang="cs-CZ" dirty="0" smtClean="0"/>
              <a:t>) – </a:t>
            </a:r>
            <a:r>
              <a:rPr lang="cs-CZ" dirty="0" smtClean="0"/>
              <a:t>rušení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Kmitočty nesdílené – přepis kmitočtů na příslušné kanály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Kmitočty sdílené – využití </a:t>
            </a:r>
            <a:r>
              <a:rPr lang="cs-CZ" dirty="0" smtClean="0"/>
              <a:t>rozdělením </a:t>
            </a:r>
            <a:r>
              <a:rPr lang="cs-CZ" dirty="0" smtClean="0"/>
              <a:t>šíře pásma 25 kHz na tři kmitočty  s pásmem 8,33 kHz  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endParaRPr lang="cs-CZ" dirty="0" smtClean="0"/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043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Kmitočty sdílené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Kmitočty s větším počtem letišť – možné rušení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119,650 MHz	(5)		</a:t>
            </a:r>
            <a:r>
              <a:rPr lang="cs-CZ" dirty="0"/>
              <a:t>122,600 </a:t>
            </a:r>
            <a:r>
              <a:rPr lang="cs-CZ" dirty="0" smtClean="0"/>
              <a:t>MHz   (9)	</a:t>
            </a:r>
            <a:br>
              <a:rPr lang="cs-CZ" dirty="0" smtClean="0"/>
            </a:br>
            <a:r>
              <a:rPr lang="cs-CZ" dirty="0" smtClean="0"/>
              <a:t>120,325 MHz	(4)		</a:t>
            </a:r>
            <a:r>
              <a:rPr lang="cs-CZ" dirty="0"/>
              <a:t>122,800 </a:t>
            </a:r>
            <a:r>
              <a:rPr lang="cs-CZ" dirty="0" smtClean="0"/>
              <a:t>MHz   (4) </a:t>
            </a:r>
            <a:br>
              <a:rPr lang="cs-CZ" dirty="0" smtClean="0"/>
            </a:br>
            <a:r>
              <a:rPr lang="cs-CZ" dirty="0" smtClean="0"/>
              <a:t>120,675 MHz	(5)		123,475 MHz   (4) </a:t>
            </a:r>
            <a:br>
              <a:rPr lang="cs-CZ" dirty="0" smtClean="0"/>
            </a:br>
            <a:r>
              <a:rPr lang="cs-CZ" dirty="0" smtClean="0"/>
              <a:t>122,200 MHz	(8)		</a:t>
            </a:r>
            <a:r>
              <a:rPr lang="cs-CZ" dirty="0"/>
              <a:t>123,500 </a:t>
            </a:r>
            <a:r>
              <a:rPr lang="cs-CZ" dirty="0" smtClean="0"/>
              <a:t>MHz   (11)</a:t>
            </a:r>
            <a:br>
              <a:rPr lang="cs-CZ" dirty="0" smtClean="0"/>
            </a:br>
            <a:r>
              <a:rPr lang="cs-CZ" dirty="0" smtClean="0"/>
              <a:t>122,400 MHz	(5)		</a:t>
            </a:r>
            <a:r>
              <a:rPr lang="cs-CZ" dirty="0"/>
              <a:t>123,600 </a:t>
            </a:r>
            <a:r>
              <a:rPr lang="cs-CZ" dirty="0" smtClean="0"/>
              <a:t>MHz   (10) 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Přidělení vzniklých 3 kanálů k minimalizaci </a:t>
            </a:r>
            <a:r>
              <a:rPr lang="cs-CZ" dirty="0" smtClean="0"/>
              <a:t>rušení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Výpočet rušení pro C10/30</a:t>
            </a:r>
            <a:endParaRPr lang="cs-CZ" dirty="0" smtClean="0"/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Zatím nebyly provedeny přesuny letišť v rámci </a:t>
            </a:r>
            <a:r>
              <a:rPr lang="cs-CZ" dirty="0" smtClean="0"/>
              <a:t>NA v případě rušení</a:t>
            </a:r>
            <a:endParaRPr lang="cs-CZ" dirty="0" smtClean="0"/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V EUROCONTROL tento postup dojednán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59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Časový plán přechodu - podmínky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Je třeba splnit několik podmínek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Termín přechodu z hlediska </a:t>
            </a:r>
            <a:r>
              <a:rPr lang="cs-CZ" dirty="0" err="1" smtClean="0"/>
              <a:t>VL</a:t>
            </a:r>
            <a:r>
              <a:rPr lang="cs-CZ" dirty="0" smtClean="0"/>
              <a:t> s minimálním provozem (jaro, podzim)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Termín změny musí odpovídat </a:t>
            </a:r>
            <a:r>
              <a:rPr lang="cs-CZ" dirty="0" err="1" smtClean="0"/>
              <a:t>AIRAC</a:t>
            </a:r>
            <a:r>
              <a:rPr lang="cs-CZ" dirty="0" smtClean="0"/>
              <a:t> (regulovaný systém leteckých informací) změně, viz Letecký předpis L15, hlava 6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Platnost změny – den změny </a:t>
            </a:r>
            <a:r>
              <a:rPr lang="cs-CZ" dirty="0" err="1" smtClean="0"/>
              <a:t>AIRAC</a:t>
            </a:r>
            <a:r>
              <a:rPr lang="cs-CZ" dirty="0" smtClean="0"/>
              <a:t>, 00 </a:t>
            </a:r>
            <a:r>
              <a:rPr lang="cs-CZ" dirty="0" err="1" smtClean="0"/>
              <a:t>UTC</a:t>
            </a:r>
            <a:endParaRPr lang="cs-CZ" dirty="0" smtClean="0"/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 Termín změny nutno sladit s termínem vydání mapy ICAO, případně Databáze letišť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36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Termíny změny - podmínky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/>
              <a:t>Kmitočet a jeho správné používání je jeden z faktorů bezpečnosti letového provozu</a:t>
            </a:r>
            <a:endParaRPr lang="cs-CZ" dirty="0" smtClean="0"/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Z hlediska bezpečnosti, administrativních podmínek a snížení objemu informací – tři termíny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10. listopad 2016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30. březen 2017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9. listopad 2017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Rok 2018 pro odstranění nedostatků a potíží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4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10. Listopad 2016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err="1" smtClean="0"/>
              <a:t>IFR</a:t>
            </a:r>
            <a:r>
              <a:rPr lang="cs-CZ" dirty="0" smtClean="0"/>
              <a:t> prostory v oblasti Prahy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Prostory TMA a </a:t>
            </a:r>
            <a:r>
              <a:rPr lang="cs-CZ" dirty="0" err="1" smtClean="0"/>
              <a:t>CTR</a:t>
            </a:r>
            <a:r>
              <a:rPr lang="cs-CZ" dirty="0" smtClean="0"/>
              <a:t> – letišť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Praha – Ruzyně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Praha – Kbely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Praha - Vodochody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82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30. Březen 2017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err="1" smtClean="0"/>
              <a:t>IFR</a:t>
            </a:r>
            <a:r>
              <a:rPr lang="cs-CZ" dirty="0" smtClean="0"/>
              <a:t> prostory letišť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Karlovy Vary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Pardubice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Čáslav 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Náměšť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Brno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Kunovice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Ostrava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err="1" smtClean="0"/>
              <a:t>VFR</a:t>
            </a:r>
            <a:r>
              <a:rPr lang="cs-CZ" dirty="0" smtClean="0"/>
              <a:t> prostory v rámci letišť </a:t>
            </a:r>
            <a:r>
              <a:rPr lang="cs-CZ" dirty="0" err="1" smtClean="0"/>
              <a:t>VL</a:t>
            </a:r>
            <a:r>
              <a:rPr lang="cs-CZ" dirty="0" smtClean="0"/>
              <a:t> – Čechy, viz samostatný dokument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65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9. Listopad 2017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err="1" smtClean="0"/>
              <a:t>VFR</a:t>
            </a:r>
            <a:r>
              <a:rPr lang="cs-CZ" dirty="0" smtClean="0"/>
              <a:t> prostory letišť </a:t>
            </a:r>
            <a:r>
              <a:rPr lang="en-US" dirty="0" err="1" smtClean="0"/>
              <a:t>VL</a:t>
            </a:r>
            <a:r>
              <a:rPr lang="en-US" dirty="0" smtClean="0"/>
              <a:t>, </a:t>
            </a:r>
            <a:r>
              <a:rPr lang="cs-CZ" dirty="0" smtClean="0"/>
              <a:t>viz samostatný dokument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Skupinové kmitočty, viz </a:t>
            </a:r>
            <a:r>
              <a:rPr lang="cs-CZ" dirty="0" err="1" smtClean="0"/>
              <a:t>VFR</a:t>
            </a:r>
            <a:r>
              <a:rPr lang="cs-CZ" dirty="0" smtClean="0"/>
              <a:t> </a:t>
            </a:r>
            <a:r>
              <a:rPr lang="cs-CZ" dirty="0" err="1" smtClean="0"/>
              <a:t>ENR</a:t>
            </a:r>
            <a:r>
              <a:rPr lang="cs-CZ" dirty="0" smtClean="0"/>
              <a:t> 7 - </a:t>
            </a:r>
            <a:r>
              <a:rPr lang="cs-CZ" dirty="0" err="1" smtClean="0"/>
              <a:t>VFR</a:t>
            </a:r>
            <a:r>
              <a:rPr lang="cs-CZ" dirty="0" smtClean="0"/>
              <a:t> příručka, nebo  </a:t>
            </a:r>
            <a:r>
              <a:rPr lang="cs-CZ" dirty="0" err="1" smtClean="0"/>
              <a:t>ENR</a:t>
            </a:r>
            <a:r>
              <a:rPr lang="cs-CZ" dirty="0" smtClean="0"/>
              <a:t> 1.2.5 AIP 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Kmitočty </a:t>
            </a:r>
            <a:r>
              <a:rPr lang="cs-CZ" dirty="0" err="1" smtClean="0"/>
              <a:t>OPC</a:t>
            </a:r>
            <a:r>
              <a:rPr lang="cs-CZ" dirty="0" smtClean="0"/>
              <a:t> – kmitočty pro dopravní rádio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Kmitočty AS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46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Administrativní postup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Zúčastnění – MD/</a:t>
            </a:r>
            <a:r>
              <a:rPr lang="cs-CZ" dirty="0" err="1" smtClean="0"/>
              <a:t>OCL</a:t>
            </a:r>
            <a:r>
              <a:rPr lang="cs-CZ" dirty="0" smtClean="0"/>
              <a:t>, provozovatel zařízení (</a:t>
            </a:r>
            <a:r>
              <a:rPr lang="cs-CZ" dirty="0" err="1" smtClean="0"/>
              <a:t>PZAŘ</a:t>
            </a:r>
            <a:r>
              <a:rPr lang="cs-CZ" dirty="0" smtClean="0"/>
              <a:t>) a ČTÚ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Z důvodů dodržení termínu </a:t>
            </a:r>
            <a:r>
              <a:rPr lang="cs-CZ" dirty="0" err="1" smtClean="0"/>
              <a:t>AIRAC</a:t>
            </a:r>
            <a:r>
              <a:rPr lang="cs-CZ" dirty="0" smtClean="0"/>
              <a:t> je nutno zachovat stanovené </a:t>
            </a:r>
            <a:r>
              <a:rPr lang="cs-CZ" dirty="0" smtClean="0"/>
              <a:t>termíny (data budou zveřejněny v </a:t>
            </a:r>
            <a:r>
              <a:rPr lang="cs-CZ" dirty="0" err="1" smtClean="0"/>
              <a:t>AIC</a:t>
            </a:r>
            <a:r>
              <a:rPr lang="cs-CZ" dirty="0" smtClean="0"/>
              <a:t> C)</a:t>
            </a:r>
            <a:endParaRPr lang="cs-CZ" dirty="0" smtClean="0"/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Z hlediska zákonných ustanovení nelze postup zjednodušit – o vydání nového Individuálního oprávnění (IO) musí požádat </a:t>
            </a:r>
            <a:r>
              <a:rPr lang="cs-CZ" dirty="0" err="1" smtClean="0"/>
              <a:t>PZAŘ</a:t>
            </a:r>
            <a:endParaRPr lang="cs-CZ" dirty="0" smtClean="0"/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Kmitočet v rámci 8,33 kHz musí projít mezinárodní koordinací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Užívání kmitočtu 8,33 kHz by mělo být na základě vydaného IO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402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Administrativní postup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MD/</a:t>
            </a:r>
            <a:r>
              <a:rPr lang="cs-CZ" dirty="0" err="1" smtClean="0"/>
              <a:t>OCL</a:t>
            </a:r>
            <a:r>
              <a:rPr lang="cs-CZ" dirty="0" smtClean="0"/>
              <a:t> provede mezinárodní koordinaci 14 měsíců před termínem přechodu (</a:t>
            </a:r>
            <a:r>
              <a:rPr lang="cs-CZ" dirty="0" err="1" smtClean="0"/>
              <a:t>TP</a:t>
            </a:r>
            <a:r>
              <a:rPr lang="cs-CZ" dirty="0" smtClean="0"/>
              <a:t>)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MD/</a:t>
            </a:r>
            <a:r>
              <a:rPr lang="cs-CZ" dirty="0" err="1" smtClean="0"/>
              <a:t>OCL</a:t>
            </a:r>
            <a:r>
              <a:rPr lang="cs-CZ" dirty="0" smtClean="0"/>
              <a:t> zašle Osvědčení o koordinaci </a:t>
            </a:r>
            <a:r>
              <a:rPr lang="cs-CZ" dirty="0" err="1" smtClean="0"/>
              <a:t>PZAŘ</a:t>
            </a:r>
            <a:r>
              <a:rPr lang="cs-CZ" dirty="0" smtClean="0"/>
              <a:t> nejpozději 6 měsíců před </a:t>
            </a:r>
            <a:r>
              <a:rPr lang="cs-CZ" dirty="0" err="1" smtClean="0"/>
              <a:t>TP</a:t>
            </a:r>
            <a:endParaRPr lang="cs-CZ" dirty="0" smtClean="0"/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err="1" smtClean="0"/>
              <a:t>PZAŘ</a:t>
            </a:r>
            <a:r>
              <a:rPr lang="cs-CZ" dirty="0" smtClean="0"/>
              <a:t> zašle změnu kmitočtu na ŘLP/LIS ke zveřejnění ve </a:t>
            </a:r>
            <a:r>
              <a:rPr lang="cs-CZ" dirty="0" err="1" smtClean="0"/>
              <a:t>VFR</a:t>
            </a:r>
            <a:r>
              <a:rPr lang="cs-CZ" dirty="0" smtClean="0"/>
              <a:t> příručce nejpozději 3 měsíce před </a:t>
            </a:r>
            <a:r>
              <a:rPr lang="cs-CZ" dirty="0" err="1" smtClean="0"/>
              <a:t>TP</a:t>
            </a:r>
            <a:endParaRPr lang="cs-CZ" dirty="0" smtClean="0"/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err="1" smtClean="0"/>
              <a:t>PZAŘ</a:t>
            </a:r>
            <a:r>
              <a:rPr lang="cs-CZ" dirty="0" smtClean="0"/>
              <a:t> nejpozději 2 měsíce před </a:t>
            </a:r>
            <a:r>
              <a:rPr lang="cs-CZ" dirty="0" err="1" smtClean="0"/>
              <a:t>TP</a:t>
            </a:r>
            <a:r>
              <a:rPr lang="cs-CZ" dirty="0" smtClean="0"/>
              <a:t> požádá ČTÚ o vydání IO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40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FFC000"/>
                </a:solidFill>
              </a:rPr>
              <a:t>Rekapitulace, právní rámec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Nařízení EU 1079/2012, 16. 11. 2012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Od 16. 11. 2013 nová zařízení, nový kmitočtový příděl 25/8,33 kHz, týká se leteckých a letadlových stanic a letadel poprvé registrovaných v EU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Po 31. 12. 2017 musí  všechny letadlové stanice komunikovat 25/8,33 kHz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Po 31. 12. 2018 až na výjimky komunikace jen v 8,33 kHz (armáda, offsetové kmitočty)</a:t>
            </a:r>
            <a:endParaRPr lang="en-US" dirty="0" smtClean="0"/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Jsme uprostřed procesu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5884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Administrativní postup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ČTÚ vydá IO na tento kmitočet a současně rozhodne o odnětí stávajícího IO. Platnost stávajícího IO skončí nabytím právní moci rozhodnutí o odejmutí (15 dnů). Termín do 30 dnů po převzetí žádosti od </a:t>
            </a:r>
            <a:r>
              <a:rPr lang="cs-CZ" dirty="0" err="1" smtClean="0"/>
              <a:t>PZAŘ</a:t>
            </a:r>
            <a:endParaRPr lang="cs-CZ" dirty="0" smtClean="0"/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err="1" smtClean="0"/>
              <a:t>PZAŘ</a:t>
            </a:r>
            <a:r>
              <a:rPr lang="cs-CZ" dirty="0" smtClean="0"/>
              <a:t> k </a:t>
            </a:r>
            <a:r>
              <a:rPr lang="cs-CZ" dirty="0" err="1" smtClean="0"/>
              <a:t>TP</a:t>
            </a:r>
            <a:r>
              <a:rPr lang="cs-CZ" dirty="0" smtClean="0"/>
              <a:t> provede fyzickou změnu kmitočtu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Poplatky </a:t>
            </a:r>
            <a:r>
              <a:rPr lang="cs-CZ" dirty="0" smtClean="0"/>
              <a:t>– změna z moci úřední </a:t>
            </a:r>
            <a:r>
              <a:rPr lang="cs-CZ" dirty="0"/>
              <a:t>bez </a:t>
            </a:r>
            <a:r>
              <a:rPr lang="cs-CZ" dirty="0" smtClean="0"/>
              <a:t>správního poplatku </a:t>
            </a:r>
            <a:r>
              <a:rPr lang="cs-CZ" dirty="0"/>
              <a:t>3 </a:t>
            </a:r>
            <a:r>
              <a:rPr lang="cs-CZ" dirty="0" smtClean="0"/>
              <a:t>000,- Kč, poplatek za užívání kmitočtu se nebude měnit i když bude </a:t>
            </a:r>
            <a:r>
              <a:rPr lang="cs-CZ" dirty="0" err="1" smtClean="0"/>
              <a:t>PZAŘ</a:t>
            </a:r>
            <a:r>
              <a:rPr lang="cs-CZ" dirty="0" smtClean="0"/>
              <a:t> vlastnit 2 IO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IO by mělo být vydáno na obvyklou dobu (5 let)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73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4"/>
                </a:solidFill>
              </a:rPr>
              <a:t>Poznámky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4988" indent="-534988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Složitá administrativní operace, nutná maximální spolupráce mezi dotčenými subjekty</a:t>
            </a:r>
          </a:p>
          <a:p>
            <a:pPr marL="534988" indent="-534988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Úspěch bude záviset hlavně na </a:t>
            </a:r>
            <a:r>
              <a:rPr lang="cs-CZ" dirty="0" err="1" smtClean="0"/>
              <a:t>PZAŘ</a:t>
            </a:r>
            <a:endParaRPr lang="cs-CZ" dirty="0" smtClean="0"/>
          </a:p>
          <a:p>
            <a:pPr marL="534988" indent="-534988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Přes vysoké finanční nároky, přínos – minimalizace rušení u kmitočtů NA</a:t>
            </a:r>
          </a:p>
          <a:p>
            <a:pPr marL="534988" indent="-534988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Celý proces přechodu pod dohledem EU a EUROCONTROL</a:t>
            </a:r>
            <a:br>
              <a:rPr lang="cs-CZ" dirty="0" smtClean="0"/>
            </a:br>
            <a:r>
              <a:rPr lang="cs-CZ" dirty="0"/>
              <a:t>– vydání </a:t>
            </a:r>
            <a:r>
              <a:rPr lang="cs-CZ" dirty="0" err="1"/>
              <a:t>AIC</a:t>
            </a:r>
            <a:r>
              <a:rPr lang="cs-CZ" dirty="0"/>
              <a:t> </a:t>
            </a:r>
            <a:r>
              <a:rPr lang="cs-CZ" dirty="0" smtClean="0"/>
              <a:t>A, kmitočtový plán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- hlášení</a:t>
            </a:r>
            <a:br>
              <a:rPr lang="cs-CZ" dirty="0" smtClean="0"/>
            </a:br>
            <a:r>
              <a:rPr lang="cs-CZ" dirty="0" smtClean="0"/>
              <a:t> - monitoring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0284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4"/>
                </a:solidFill>
              </a:rPr>
              <a:t>Poznámky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4988" indent="-534988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Návrh pro </a:t>
            </a:r>
            <a:r>
              <a:rPr lang="cs-CZ" dirty="0" err="1" smtClean="0"/>
              <a:t>VL</a:t>
            </a:r>
            <a:r>
              <a:rPr lang="cs-CZ" dirty="0" smtClean="0"/>
              <a:t>, další plány budou následovat (</a:t>
            </a:r>
            <a:r>
              <a:rPr lang="cs-CZ" dirty="0" err="1" smtClean="0"/>
              <a:t>VFR</a:t>
            </a:r>
            <a:r>
              <a:rPr lang="cs-CZ" dirty="0" smtClean="0"/>
              <a:t> prostory), MO</a:t>
            </a:r>
          </a:p>
          <a:p>
            <a:pPr marL="534988" indent="-534988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Předložený návrh se snaží minimalizovat rušení</a:t>
            </a:r>
          </a:p>
          <a:p>
            <a:pPr marL="534988" indent="-534988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Kmitočtový plán nepřihlíží k možným specifickým potřebám (společné kmitočty pro letiště)</a:t>
            </a:r>
          </a:p>
          <a:p>
            <a:pPr marL="534988" indent="-534988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Předloženo k Vašemu posouzení a diskusi</a:t>
            </a:r>
          </a:p>
          <a:p>
            <a:pPr marL="534988" indent="-534988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Námitky možno uplatnit v průběhu dne</a:t>
            </a:r>
          </a:p>
          <a:p>
            <a:pPr marL="534988" indent="-534988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Na závěr jednání bude věnován prostor pro diskusi, návrhy jiných řešení a vysvětlení některých nejasností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58911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7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628650" y="1136469"/>
            <a:ext cx="7886700" cy="5040494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3600" dirty="0" smtClean="0"/>
              <a:t>Ing. Jiří Valenta</a:t>
            </a:r>
          </a:p>
          <a:p>
            <a:pPr marL="0" indent="0" algn="ctr">
              <a:buNone/>
            </a:pPr>
            <a:r>
              <a:rPr lang="cs-CZ" sz="3600" dirty="0" smtClean="0"/>
              <a:t>Ministerstvo dopravy</a:t>
            </a:r>
          </a:p>
          <a:p>
            <a:pPr marL="0" indent="0" algn="ctr">
              <a:buNone/>
            </a:pPr>
            <a:r>
              <a:rPr lang="cs-CZ" sz="3600" dirty="0" smtClean="0"/>
              <a:t>Odbor civilního letectví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Tel. 225 131 216</a:t>
            </a:r>
          </a:p>
          <a:p>
            <a:pPr marL="0" indent="0" algn="ctr">
              <a:buNone/>
            </a:pPr>
            <a:r>
              <a:rPr lang="cs-CZ" dirty="0" smtClean="0"/>
              <a:t>Mail. </a:t>
            </a:r>
            <a:r>
              <a:rPr lang="en-US" dirty="0" smtClean="0"/>
              <a:t>jiri.valenta@mdcr.cz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107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Administrativní záležitosti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V rámci EU, EUROCONTROL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Pracovní skupina 833ISG, sleduje postup přechodu v jednotlivých zemích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Zasedání 2x (březen, září) za rok, zprávy o postupu v jednotlivých zemích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V mezidobí telekonference (</a:t>
            </a:r>
            <a:r>
              <a:rPr lang="cs-CZ" dirty="0" err="1" smtClean="0"/>
              <a:t>WEBEX</a:t>
            </a:r>
            <a:r>
              <a:rPr lang="cs-CZ" dirty="0" smtClean="0"/>
              <a:t>) 1x za dva měsíce o postupu a činnosti v jednotlivých státech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S blížícím se datem 31. 12. 2018 je možno očekávat zintenzivnění </a:t>
            </a:r>
            <a:r>
              <a:rPr lang="cs-CZ" dirty="0" smtClean="0"/>
              <a:t>činnosti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17. 1. 2015     Seminář pro všeobecné letectví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9812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Vývoj v sousedních zemích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Ve státech Německo, Irsko, Francie, Itálie, Lucembursko, Maďarsko, Nizozemsko, Rakousko a Velká Británie </a:t>
            </a:r>
            <a:r>
              <a:rPr lang="cs-CZ" dirty="0" err="1" smtClean="0"/>
              <a:t>VFR</a:t>
            </a:r>
            <a:r>
              <a:rPr lang="cs-CZ" dirty="0" smtClean="0"/>
              <a:t> lety v prostorech A, B nebo C pouze s rozestupem 8,33 kHz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V Německu, Francii, Itálii a Nizozemí převedení kmitočtů </a:t>
            </a:r>
            <a:r>
              <a:rPr lang="cs-CZ" dirty="0" err="1" smtClean="0"/>
              <a:t>OPC</a:t>
            </a:r>
            <a:r>
              <a:rPr lang="cs-CZ" dirty="0" smtClean="0"/>
              <a:t> a AS na šíři kanálu 8,33 kHz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Nizozemí podle požadavků mezinárodní koordinace chystá přechod na 8,33 kHz v </a:t>
            </a:r>
            <a:r>
              <a:rPr lang="cs-CZ" dirty="0" smtClean="0"/>
              <a:t>nejbližším </a:t>
            </a:r>
            <a:r>
              <a:rPr lang="cs-CZ" dirty="0" smtClean="0"/>
              <a:t>termínu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Slovensko </a:t>
            </a:r>
            <a:r>
              <a:rPr lang="cs-CZ" dirty="0" smtClean="0"/>
              <a:t>předložilo k mezinárodní koordinaci změnu </a:t>
            </a:r>
            <a:r>
              <a:rPr lang="cs-CZ" dirty="0" smtClean="0"/>
              <a:t>kmitočtů </a:t>
            </a:r>
            <a:r>
              <a:rPr lang="en-US" dirty="0" smtClean="0"/>
              <a:t>pro </a:t>
            </a:r>
            <a:r>
              <a:rPr lang="en-US" dirty="0" err="1" smtClean="0"/>
              <a:t>VL</a:t>
            </a:r>
            <a:r>
              <a:rPr lang="en-US" dirty="0" smtClean="0"/>
              <a:t> </a:t>
            </a:r>
            <a:r>
              <a:rPr lang="cs-CZ" dirty="0" smtClean="0"/>
              <a:t>koncem </a:t>
            </a:r>
            <a:r>
              <a:rPr lang="cs-CZ" dirty="0" smtClean="0"/>
              <a:t>roku 2014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672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Technické otázky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Průběžná aktualizace příslušných postupů a využití kmitočtů – offsetové kmitočty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Kmitočty s šíří kanálu 25 kHz i 8,33 kHz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Šíře kanálu 8,33 kHz – kmitočty letišť (zóna </a:t>
            </a:r>
            <a:r>
              <a:rPr lang="cs-CZ" dirty="0" err="1" smtClean="0"/>
              <a:t>ATZ</a:t>
            </a:r>
            <a:r>
              <a:rPr lang="cs-CZ" dirty="0" smtClean="0"/>
              <a:t>)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Šíře kanálu 25 kHz – kmitočty pracující v offsetu – pokrytí prostorů, zejména v nízkých výškách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Letecká stanice na letišti – jen s šíří kanálu 8,33 kHz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Letadlová stanice musí být schopna komunikovat s šíří kanálu 25 kHz a 8,33 kHz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628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Offset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Pro pokrytí prostorů, které není možno pokrýt z jednoho místa </a:t>
            </a:r>
            <a:r>
              <a:rPr lang="en-US" dirty="0" smtClean="0"/>
              <a:t>=&gt; </a:t>
            </a:r>
            <a:r>
              <a:rPr lang="cs-CZ" dirty="0" smtClean="0"/>
              <a:t>využití více vysílačů s posunutou nosnou v rámci šíře kanálu 25 kHz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Takto může být využito až 5 vysílačů – komunikace zásadně s šíří kanálu 25 kHz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/>
              <a:t>Letecký předpis L10/III, část II - Dodatek</a:t>
            </a:r>
            <a:endParaRPr lang="cs-CZ" dirty="0" smtClean="0"/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V ČR kmitočty FIC, </a:t>
            </a:r>
            <a:r>
              <a:rPr lang="cs-CZ" dirty="0" err="1" smtClean="0"/>
              <a:t>VOLMET</a:t>
            </a:r>
            <a:r>
              <a:rPr lang="cs-CZ" dirty="0" smtClean="0"/>
              <a:t>, SNS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rgbClr val="FF0000"/>
                </a:solidFill>
              </a:rPr>
              <a:t>Letadlová stanice musí být vždy schopna komunikovat s kanálem 25 kHz i 8,33 kHz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6141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Offsetové kmitočty v ČR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34988" indent="-534988"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FIC			136,175 MHz</a:t>
            </a:r>
            <a:br>
              <a:rPr lang="cs-CZ" dirty="0" smtClean="0"/>
            </a:br>
            <a:r>
              <a:rPr lang="cs-CZ" dirty="0" smtClean="0"/>
              <a:t>				126,100 MHz</a:t>
            </a:r>
            <a:br>
              <a:rPr lang="cs-CZ" dirty="0" smtClean="0"/>
            </a:br>
            <a:endParaRPr lang="cs-CZ" dirty="0" smtClean="0"/>
          </a:p>
          <a:p>
            <a:pPr marL="534988" indent="-534988"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cs-CZ" dirty="0" err="1" smtClean="0"/>
              <a:t>VOLMET</a:t>
            </a:r>
            <a:r>
              <a:rPr lang="cs-CZ" dirty="0" smtClean="0"/>
              <a:t>			125,525 MHz</a:t>
            </a:r>
            <a:br>
              <a:rPr lang="cs-CZ" dirty="0" smtClean="0"/>
            </a:br>
            <a:endParaRPr lang="cs-CZ" dirty="0" smtClean="0"/>
          </a:p>
          <a:p>
            <a:pPr marL="534988" indent="-534988"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Tíseň			121,500 MHz</a:t>
            </a:r>
            <a:br>
              <a:rPr lang="cs-CZ" dirty="0" smtClean="0"/>
            </a:br>
            <a:endParaRPr lang="cs-CZ" dirty="0" smtClean="0"/>
          </a:p>
          <a:p>
            <a:pPr marL="534988" indent="-534988"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SAR			123,100 MHz</a:t>
            </a:r>
            <a:br>
              <a:rPr lang="cs-CZ" dirty="0" smtClean="0"/>
            </a:br>
            <a:endParaRPr lang="cs-CZ" dirty="0" smtClean="0"/>
          </a:p>
          <a:p>
            <a:pPr marL="534988" indent="-534988"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SNS Karlovy Vary	118,650 MHz</a:t>
            </a:r>
            <a:br>
              <a:rPr lang="cs-CZ" dirty="0" smtClean="0"/>
            </a:br>
            <a:r>
              <a:rPr lang="cs-CZ" dirty="0" smtClean="0"/>
              <a:t>SNS Ostrava		119,375 MHz</a:t>
            </a:r>
            <a:br>
              <a:rPr lang="cs-CZ" dirty="0" smtClean="0"/>
            </a:br>
            <a:r>
              <a:rPr lang="cs-CZ" dirty="0" smtClean="0"/>
              <a:t>SNS Brno			127,350 MHz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01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Způsob ladění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Kmitočet s šíří kanálu 25 kHz rozdělen v 8,33 kHz na tři kmitočty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Ladění, viz Letecký předpis L10/V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8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790930"/>
              </p:ext>
            </p:extLst>
          </p:nvPr>
        </p:nvGraphicFramePr>
        <p:xfrm>
          <a:off x="1524000" y="3409407"/>
          <a:ext cx="6096000" cy="2767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95365">
                <a:tc>
                  <a:txBody>
                    <a:bodyPr/>
                    <a:lstStyle/>
                    <a:p>
                      <a:r>
                        <a:rPr lang="cs-CZ" dirty="0" smtClean="0"/>
                        <a:t>Kmitočet 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Kmitočet 8,33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kanál</a:t>
                      </a:r>
                      <a:endParaRPr lang="cs-CZ" dirty="0"/>
                    </a:p>
                  </a:txBody>
                  <a:tcPr/>
                </a:tc>
              </a:tr>
              <a:tr h="395365">
                <a:tc>
                  <a:txBody>
                    <a:bodyPr/>
                    <a:lstStyle/>
                    <a:p>
                      <a:r>
                        <a:rPr lang="cs-CZ" dirty="0" smtClean="0"/>
                        <a:t>123,000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123,000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123,005</a:t>
                      </a:r>
                      <a:endParaRPr lang="cs-CZ" dirty="0"/>
                    </a:p>
                  </a:txBody>
                  <a:tcPr/>
                </a:tc>
              </a:tr>
              <a:tr h="39536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123,00833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123,010</a:t>
                      </a:r>
                      <a:endParaRPr lang="cs-CZ" dirty="0"/>
                    </a:p>
                  </a:txBody>
                  <a:tcPr/>
                </a:tc>
              </a:tr>
              <a:tr h="39536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123,01666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123,015</a:t>
                      </a:r>
                      <a:endParaRPr lang="cs-CZ" dirty="0"/>
                    </a:p>
                  </a:txBody>
                  <a:tcPr/>
                </a:tc>
              </a:tr>
              <a:tr h="395365">
                <a:tc>
                  <a:txBody>
                    <a:bodyPr/>
                    <a:lstStyle/>
                    <a:p>
                      <a:r>
                        <a:rPr lang="cs-CZ" dirty="0" smtClean="0"/>
                        <a:t>123,475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123,475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123,480</a:t>
                      </a:r>
                      <a:endParaRPr lang="cs-CZ" dirty="0"/>
                    </a:p>
                  </a:txBody>
                  <a:tcPr/>
                </a:tc>
              </a:tr>
              <a:tr h="39536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123,48333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123,485</a:t>
                      </a:r>
                      <a:endParaRPr lang="cs-CZ" dirty="0"/>
                    </a:p>
                  </a:txBody>
                  <a:tcPr/>
                </a:tc>
              </a:tr>
              <a:tr h="39536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123,49166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123,490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6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Naladění kanálu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MD vydává osvědčení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Toto ladím na zařízení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17. 1. 2015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9</a:t>
            </a:fld>
            <a:endParaRPr lang="cs-CZ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529475"/>
              </p:ext>
            </p:extLst>
          </p:nvPr>
        </p:nvGraphicFramePr>
        <p:xfrm>
          <a:off x="628650" y="2455816"/>
          <a:ext cx="6991350" cy="3004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259"/>
                <a:gridCol w="3357154"/>
                <a:gridCol w="3034937"/>
              </a:tblGrid>
              <a:tr h="600892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Zkoordinovaný rádiový kmitočet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0892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Kmitočet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123,4833 MHz</a:t>
                      </a:r>
                      <a:endParaRPr lang="cs-CZ" dirty="0"/>
                    </a:p>
                  </a:txBody>
                  <a:tcPr/>
                </a:tc>
              </a:tr>
              <a:tr h="600892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Kmitočtový kanál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123,485</a:t>
                      </a:r>
                      <a:endParaRPr lang="cs-CZ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00892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Druh vysílání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6k00A3E</a:t>
                      </a:r>
                      <a:endParaRPr lang="cs-CZ" dirty="0"/>
                    </a:p>
                  </a:txBody>
                  <a:tcPr/>
                </a:tc>
              </a:tr>
              <a:tr h="600892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Šíře kanálu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8,33 kHz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Ovál 9"/>
          <p:cNvSpPr/>
          <p:nvPr/>
        </p:nvSpPr>
        <p:spPr>
          <a:xfrm>
            <a:off x="4441370" y="3553097"/>
            <a:ext cx="1201783" cy="535577"/>
          </a:xfrm>
          <a:prstGeom prst="ellipse">
            <a:avLst/>
          </a:prstGeom>
          <a:solidFill>
            <a:schemeClr val="tx1">
              <a:alpha val="5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se šipkou 11"/>
          <p:cNvCxnSpPr>
            <a:stCxn id="10" idx="3"/>
          </p:cNvCxnSpPr>
          <p:nvPr/>
        </p:nvCxnSpPr>
        <p:spPr>
          <a:xfrm flipH="1">
            <a:off x="1835685" y="4010241"/>
            <a:ext cx="2781682" cy="1587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61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</TotalTime>
  <Words>1339</Words>
  <Application>Microsoft Office PowerPoint</Application>
  <PresentationFormat>Předvádění na obrazovce (4:3)</PresentationFormat>
  <Paragraphs>210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Office Theme</vt:lpstr>
      <vt:lpstr>Návrh kmitočtového a časového plánu přechodu na šíři kanálu 8,33 kHz</vt:lpstr>
      <vt:lpstr>Rekapitulace, právní rámec</vt:lpstr>
      <vt:lpstr>Administrativní záležitosti</vt:lpstr>
      <vt:lpstr>Vývoj v sousedních zemích</vt:lpstr>
      <vt:lpstr>Technické otázky</vt:lpstr>
      <vt:lpstr>Offset</vt:lpstr>
      <vt:lpstr>Offsetové kmitočty v ČR</vt:lpstr>
      <vt:lpstr>Způsob ladění</vt:lpstr>
      <vt:lpstr>Naladění kanálu</vt:lpstr>
      <vt:lpstr>Komunikace</vt:lpstr>
      <vt:lpstr>Stanovení kmitočtu 8,33 kHz</vt:lpstr>
      <vt:lpstr>Kmitočty sdílené</vt:lpstr>
      <vt:lpstr>Časový plán přechodu - podmínky</vt:lpstr>
      <vt:lpstr>Termíny změny - podmínky</vt:lpstr>
      <vt:lpstr>10. Listopad 2016</vt:lpstr>
      <vt:lpstr>30. Březen 2017</vt:lpstr>
      <vt:lpstr>9. Listopad 2017</vt:lpstr>
      <vt:lpstr>Administrativní postup</vt:lpstr>
      <vt:lpstr>Administrativní postup</vt:lpstr>
      <vt:lpstr>Administrativní postup</vt:lpstr>
      <vt:lpstr>Poznámky</vt:lpstr>
      <vt:lpstr>Poznámky</vt:lpstr>
      <vt:lpstr> </vt:lpstr>
    </vt:vector>
  </TitlesOfParts>
  <Company>MD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kmitočtového a časového plánu přechodu na šíři kanálu 8,33 kHz</dc:title>
  <dc:creator>Valenta Jiří Ing.</dc:creator>
  <cp:lastModifiedBy>Valenta Jiří Ing.</cp:lastModifiedBy>
  <cp:revision>37</cp:revision>
  <dcterms:created xsi:type="dcterms:W3CDTF">2015-01-14T13:17:18Z</dcterms:created>
  <dcterms:modified xsi:type="dcterms:W3CDTF">2015-01-16T09:20:06Z</dcterms:modified>
</cp:coreProperties>
</file>