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1" r:id="rId4"/>
    <p:sldId id="274" r:id="rId5"/>
    <p:sldId id="273" r:id="rId6"/>
    <p:sldId id="275" r:id="rId7"/>
    <p:sldId id="276" r:id="rId8"/>
    <p:sldId id="279" r:id="rId9"/>
    <p:sldId id="283" r:id="rId10"/>
    <p:sldId id="262" r:id="rId11"/>
    <p:sldId id="281" r:id="rId12"/>
    <p:sldId id="261" r:id="rId13"/>
    <p:sldId id="259" r:id="rId14"/>
    <p:sldId id="282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CFF"/>
    <a:srgbClr val="DC2067"/>
    <a:srgbClr val="1D5E84"/>
    <a:srgbClr val="2E98D8"/>
    <a:srgbClr val="071649"/>
    <a:srgbClr val="132B83"/>
    <a:srgbClr val="00408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49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3C0271-0E25-484F-AB32-33DA0D1E890E}" type="datetimeFigureOut">
              <a:rPr lang="cs-CZ"/>
              <a:pPr/>
              <a:t>05/02/16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53B40-1B9F-5141-8081-8CCC811F62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2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28AAA0-DB3D-054A-AE63-327AEFE31A57}" type="datetimeFigureOut">
              <a:rPr lang="cs-CZ"/>
              <a:pPr/>
              <a:t>05/02/16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8C29C2-74E2-4147-989C-567BF270B3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2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9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57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57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605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451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38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  <a:ea typeface="+mn-ea"/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FC4ADC-E415-3540-89D0-54A84CF267AE}" type="slidenum">
              <a:rPr lang="cs-CZ" sz="1000">
                <a:solidFill>
                  <a:srgbClr val="5A5A5A"/>
                </a:solidFill>
              </a:rPr>
              <a:pPr eaLnBrk="1" hangingPunct="1"/>
              <a:t>‹#›</a:t>
            </a:fld>
            <a:endParaRPr lang="cs-CZ" sz="10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5" r:id="rId7"/>
    <p:sldLayoutId id="214748368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Georgia" charset="0"/>
        <a:buChar char="―"/>
        <a:defRPr sz="2100" kern="1200">
          <a:solidFill>
            <a:srgbClr val="5A5A5A"/>
          </a:solidFill>
          <a:latin typeface="+mn-lt"/>
          <a:ea typeface="ＭＳ Ｐゴシック" charset="0"/>
          <a:cs typeface="+mn-cs"/>
        </a:defRPr>
      </a:lvl1pPr>
      <a:lvl2pPr marL="628650" indent="-2857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Georgia" charset="0"/>
        <a:buChar char="―"/>
        <a:defRPr kern="1200">
          <a:solidFill>
            <a:srgbClr val="5A5A5A"/>
          </a:solidFill>
          <a:latin typeface="+mn-lt"/>
          <a:ea typeface="ＭＳ Ｐゴシック" charset="0"/>
          <a:cs typeface="+mn-cs"/>
        </a:defRPr>
      </a:lvl2pPr>
      <a:lvl3pPr marL="857250" indent="-22860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Georgia" charset="0"/>
        <a:buChar char="―"/>
        <a:defRPr sz="1500" kern="1200">
          <a:solidFill>
            <a:srgbClr val="5A5A5A"/>
          </a:solidFill>
          <a:latin typeface="+mn-lt"/>
          <a:ea typeface="ＭＳ Ｐゴシック" charset="0"/>
          <a:cs typeface="+mn-cs"/>
        </a:defRPr>
      </a:lvl3pPr>
      <a:lvl4pPr marL="1123950" indent="-2603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Georgia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ＭＳ Ｐゴシック" charset="0"/>
          <a:cs typeface="+mn-cs"/>
        </a:defRPr>
      </a:lvl4pPr>
      <a:lvl5pPr marL="1358900" indent="-2349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Georgia" charset="0"/>
        <a:buChar char="―"/>
        <a:defRPr sz="1300" kern="1200">
          <a:solidFill>
            <a:srgbClr val="5A5A5A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806" y="397101"/>
            <a:ext cx="7721440" cy="175826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cs-CZ" sz="4400" dirty="0">
                <a:latin typeface="Arial" charset="0"/>
                <a:cs typeface="Arial" charset="0"/>
              </a:rPr>
              <a:t>APP/TWR PRAHA </a:t>
            </a:r>
            <a:r>
              <a:rPr lang="cs-CZ" sz="2900" dirty="0">
                <a:latin typeface="Arial" charset="0"/>
                <a:cs typeface="Arial" charset="0"/>
              </a:rPr>
              <a:t/>
            </a:r>
            <a:br>
              <a:rPr lang="cs-CZ" sz="2900" dirty="0">
                <a:latin typeface="Arial" charset="0"/>
                <a:cs typeface="Arial" charset="0"/>
              </a:rPr>
            </a:br>
            <a:r>
              <a:rPr lang="cs-CZ" sz="3100" dirty="0" smtClean="0">
                <a:latin typeface="Arial" charset="0"/>
                <a:cs typeface="Arial" charset="0"/>
              </a:rPr>
              <a:t>Provoz letů VFR </a:t>
            </a:r>
            <a:br>
              <a:rPr lang="cs-CZ" sz="3100" dirty="0" smtClean="0">
                <a:latin typeface="Arial" charset="0"/>
                <a:cs typeface="Arial" charset="0"/>
              </a:rPr>
            </a:br>
            <a:r>
              <a:rPr lang="cs-CZ" sz="3100" dirty="0" smtClean="0">
                <a:latin typeface="Arial" charset="0"/>
                <a:cs typeface="Arial" charset="0"/>
              </a:rPr>
              <a:t>a kombinovaných letů VFR/IFR </a:t>
            </a:r>
            <a:r>
              <a:rPr lang="cs-CZ" sz="2900" dirty="0" smtClean="0">
                <a:latin typeface="Arial" charset="0"/>
                <a:cs typeface="Arial" charset="0"/>
              </a:rPr>
              <a:t/>
            </a:r>
            <a:br>
              <a:rPr lang="cs-CZ" sz="2900" dirty="0" smtClean="0">
                <a:latin typeface="Arial" charset="0"/>
                <a:cs typeface="Arial" charset="0"/>
              </a:rPr>
            </a:br>
            <a:endParaRPr lang="cs-CZ" sz="3700" dirty="0">
              <a:latin typeface="Arial" charset="0"/>
              <a:cs typeface="Arial" charset="0"/>
            </a:endParaRP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189703" y="2368091"/>
            <a:ext cx="3271955" cy="1501780"/>
          </a:xfrm>
        </p:spPr>
        <p:txBody>
          <a:bodyPr/>
          <a:lstStyle/>
          <a:p>
            <a:r>
              <a:rPr lang="cs-CZ" dirty="0">
                <a:latin typeface="Calibri" charset="0"/>
              </a:rPr>
              <a:t> </a:t>
            </a:r>
            <a:r>
              <a:rPr lang="cs-CZ" sz="2800" b="1" dirty="0" smtClean="0">
                <a:latin typeface="Calibri" charset="0"/>
              </a:rPr>
              <a:t>Seminář GA 2016</a:t>
            </a:r>
            <a:endParaRPr lang="cs-CZ" sz="2800" b="1" dirty="0">
              <a:latin typeface="Calibri" charset="0"/>
            </a:endParaRPr>
          </a:p>
          <a:p>
            <a:r>
              <a:rPr lang="cs-CZ" sz="2800" b="1" dirty="0">
                <a:latin typeface="Calibri" charset="0"/>
              </a:rPr>
              <a:t> </a:t>
            </a:r>
            <a:r>
              <a:rPr lang="cs-CZ" sz="2800" b="1" dirty="0" smtClean="0">
                <a:latin typeface="Calibri" charset="0"/>
              </a:rPr>
              <a:t>datum  6. 2. 2016</a:t>
            </a:r>
            <a:endParaRPr lang="cs-CZ" sz="2800" b="1" dirty="0">
              <a:latin typeface="Calibri" charset="0"/>
            </a:endParaRPr>
          </a:p>
          <a:p>
            <a:r>
              <a:rPr lang="cs-CZ" sz="2800" b="1" dirty="0">
                <a:latin typeface="Calibri" charset="0"/>
              </a:rPr>
              <a:t> </a:t>
            </a:r>
            <a:r>
              <a:rPr lang="cs-CZ" sz="2800" b="1" dirty="0" smtClean="0">
                <a:latin typeface="Calibri" charset="0"/>
              </a:rPr>
              <a:t>PATRIK ČEBIŠ</a:t>
            </a:r>
            <a:endParaRPr lang="cs-CZ" sz="2800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33939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0" y="0"/>
            <a:ext cx="9144000" cy="57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5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164231"/>
            <a:ext cx="3738211" cy="1875707"/>
          </a:xfrm>
        </p:spPr>
        <p:txBody>
          <a:bodyPr/>
          <a:lstStyle/>
          <a:p>
            <a:r>
              <a:rPr lang="cs-CZ" dirty="0" err="1" smtClean="0">
                <a:latin typeface="Arial" charset="0"/>
                <a:cs typeface="Arial" charset="0"/>
              </a:rPr>
              <a:t>xx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" charset="0"/>
              </a:rPr>
              <a:t>Kombi VFR/IFR a IFR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 z AD pod CTA1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(nebo v blízkosti  CTA1)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z FIC přímo na APP PR.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0" y="-9594"/>
            <a:ext cx="3258372" cy="5828877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vs.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TFC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TMA II PRAHA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osa RWY 06 (12, 30)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DOPORUČENÍ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LÉTAT</a:t>
            </a:r>
            <a:endParaRPr lang="cs-CZ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 </a:t>
            </a:r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ALT 3000 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stop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endParaRPr lang="cs-CZ" sz="2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dostatečné vzhledem </a:t>
            </a:r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k TERÉNU </a:t>
            </a:r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výhodné 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vzhledem</a:t>
            </a:r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provozu</a:t>
            </a: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 descr="Screen Shot 2016-02-03 at 13.54.4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775"/>
          <a:stretch/>
        </p:blipFill>
        <p:spPr>
          <a:xfrm>
            <a:off x="3279694" y="-1"/>
            <a:ext cx="5864305" cy="5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793750"/>
            <a:ext cx="749511" cy="169737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 </a:t>
            </a:r>
            <a:endParaRPr lang="cs-CZ" dirty="0">
              <a:latin typeface="Arial" charset="0"/>
              <a:cs typeface="Arial" charset="0"/>
            </a:endParaRPr>
          </a:p>
        </p:txBody>
      </p:sp>
      <p:pic>
        <p:nvPicPr>
          <p:cNvPr id="9" name="Content Placeholder 8" descr="thumb_IMG_8298_102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072"/>
          <a:stretch/>
        </p:blipFill>
        <p:spPr>
          <a:xfrm>
            <a:off x="1" y="-1"/>
            <a:ext cx="9144000" cy="5828875"/>
          </a:xfrm>
        </p:spPr>
      </p:pic>
    </p:spTree>
    <p:extLst>
      <p:ext uri="{BB962C8B-B14F-4D97-AF65-F5344CB8AC3E}">
        <p14:creationId xmlns:p14="http://schemas.microsoft.com/office/powerpoint/2010/main" val="358096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endParaRPr lang="cs-CZ" sz="2800" dirty="0">
              <a:latin typeface="Arial" charset="0"/>
              <a:cs typeface="Arial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862240" y="1123497"/>
            <a:ext cx="4354739" cy="1072696"/>
          </a:xfrm>
        </p:spPr>
        <p:txBody>
          <a:bodyPr/>
          <a:lstStyle/>
          <a:p>
            <a:r>
              <a:rPr lang="cs-CZ" sz="4800" dirty="0" smtClean="0">
                <a:latin typeface="Helvetica Neue"/>
              </a:rPr>
              <a:t>Dotazy ?</a:t>
            </a:r>
            <a:endParaRPr lang="cs-CZ" sz="4800"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endParaRPr lang="cs-CZ" sz="2800" dirty="0">
              <a:latin typeface="Arial" charset="0"/>
              <a:cs typeface="Arial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600982" y="1107168"/>
            <a:ext cx="5987596" cy="1072696"/>
          </a:xfrm>
        </p:spPr>
        <p:txBody>
          <a:bodyPr/>
          <a:lstStyle/>
          <a:p>
            <a:r>
              <a:rPr lang="cs-CZ" sz="4800" dirty="0" smtClean="0">
                <a:latin typeface="Helvetica Neue"/>
              </a:rPr>
              <a:t>Děkuji za pozornost</a:t>
            </a:r>
            <a:endParaRPr lang="cs-CZ" sz="4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70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3251443" cy="581264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4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CTA 1 PRAHA</a:t>
            </a:r>
            <a:r>
              <a:rPr lang="cs-CZ" sz="24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bg1"/>
                </a:solidFill>
                <a:latin typeface="Helvetica Neue"/>
                <a:cs typeface="Helvetica Neue"/>
              </a:rPr>
              <a:t>Všem letům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bg1"/>
                </a:solidFill>
                <a:latin typeface="Helvetica Neue"/>
                <a:cs typeface="Helvetica Neue"/>
              </a:rPr>
              <a:t> a kombi </a:t>
            </a:r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>
                <a:solidFill>
                  <a:schemeClr val="bg1"/>
                </a:solidFill>
                <a:latin typeface="Helvetica Neue"/>
                <a:cs typeface="Helvetica Neue"/>
              </a:rPr>
              <a:t>/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bg1"/>
                </a:solidFill>
                <a:latin typeface="Helvetica Neue"/>
                <a:cs typeface="Helvetica Neue"/>
              </a:rPr>
              <a:t>poskytuje ATS</a:t>
            </a:r>
            <a:br>
              <a:rPr lang="cs-CZ" sz="2400" dirty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APP PRAHA</a:t>
            </a: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cs-CZ" sz="20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Content Placeholder 17" descr="Screen Shot 2016-02-03 at 12.01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56" b="-2564"/>
          <a:stretch/>
        </p:blipFill>
        <p:spPr>
          <a:xfrm>
            <a:off x="3254476" y="-102061"/>
            <a:ext cx="5889524" cy="5828874"/>
          </a:xfrm>
        </p:spPr>
      </p:pic>
      <p:sp>
        <p:nvSpPr>
          <p:cNvPr id="15" name="TextBox 14"/>
          <p:cNvSpPr txBox="1"/>
          <p:nvPr/>
        </p:nvSpPr>
        <p:spPr>
          <a:xfrm>
            <a:off x="5813901" y="298581"/>
            <a:ext cx="1884169" cy="584775"/>
          </a:xfrm>
          <a:prstGeom prst="rect">
            <a:avLst/>
          </a:prstGeom>
          <a:noFill/>
          <a:ln>
            <a:solidFill>
              <a:srgbClr val="DC2067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CTA 1 PRAHA</a:t>
            </a:r>
          </a:p>
          <a:p>
            <a:pPr algn="ctr">
              <a:lnSpc>
                <a:spcPct val="80000"/>
              </a:lnSpc>
            </a:pP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 </a:t>
            </a: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FL</a:t>
            </a: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95 B</a:t>
            </a:r>
            <a:endParaRPr lang="en-US" sz="2000" b="1" dirty="0" smtClean="0">
              <a:solidFill>
                <a:srgbClr val="DC2067"/>
              </a:solidFill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650" y="298581"/>
            <a:ext cx="243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WEF 15 OCT 2015</a:t>
            </a:r>
            <a:endParaRPr lang="en-US" sz="2000" b="1" dirty="0">
              <a:solidFill>
                <a:srgbClr val="DC2067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853" y="544330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APP PRAHA 220374548</a:t>
            </a:r>
          </a:p>
        </p:txBody>
      </p:sp>
    </p:spTree>
    <p:extLst>
      <p:ext uri="{BB962C8B-B14F-4D97-AF65-F5344CB8AC3E}">
        <p14:creationId xmlns:p14="http://schemas.microsoft.com/office/powerpoint/2010/main" val="38463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3251443" cy="581264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4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CTA 1 PRAHA</a:t>
            </a:r>
            <a:r>
              <a:rPr lang="cs-CZ" sz="24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Všem letům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 a kombi 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/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poskytuje ATS</a:t>
            </a:r>
            <a:b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APP PRAHA</a:t>
            </a:r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Vyjma prostoru</a:t>
            </a:r>
            <a:b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CTR TMA </a:t>
            </a:r>
            <a:r>
              <a:rPr lang="cs-CZ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LKKB</a:t>
            </a:r>
            <a:b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LKVO</a:t>
            </a:r>
            <a:r>
              <a:rPr lang="cs-CZ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cs-CZ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cs-CZ" sz="20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Content Placeholder 17" descr="Screen Shot 2016-02-03 at 12.01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56" b="-2564"/>
          <a:stretch/>
        </p:blipFill>
        <p:spPr>
          <a:xfrm>
            <a:off x="3254476" y="-102061"/>
            <a:ext cx="5889524" cy="5828874"/>
          </a:xfrm>
        </p:spPr>
      </p:pic>
      <p:sp>
        <p:nvSpPr>
          <p:cNvPr id="15" name="TextBox 14"/>
          <p:cNvSpPr txBox="1"/>
          <p:nvPr/>
        </p:nvSpPr>
        <p:spPr>
          <a:xfrm>
            <a:off x="5813901" y="298581"/>
            <a:ext cx="1884169" cy="584775"/>
          </a:xfrm>
          <a:prstGeom prst="rect">
            <a:avLst/>
          </a:prstGeom>
          <a:noFill/>
          <a:ln>
            <a:solidFill>
              <a:srgbClr val="DC2067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CTA 1 PRAHA</a:t>
            </a:r>
          </a:p>
          <a:p>
            <a:pPr algn="ctr">
              <a:lnSpc>
                <a:spcPct val="80000"/>
              </a:lnSpc>
            </a:pP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 </a:t>
            </a: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FL</a:t>
            </a: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95 B</a:t>
            </a:r>
            <a:endParaRPr lang="en-US" sz="2000" b="1" dirty="0" smtClean="0">
              <a:solidFill>
                <a:srgbClr val="DC2067"/>
              </a:solidFill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650" y="298581"/>
            <a:ext cx="243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WEF 15 OCT 2015</a:t>
            </a:r>
            <a:endParaRPr lang="en-US" sz="2000" b="1" dirty="0">
              <a:solidFill>
                <a:srgbClr val="DC2067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853" y="544330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APP PRAHA 220374548</a:t>
            </a:r>
          </a:p>
        </p:txBody>
      </p:sp>
    </p:spTree>
    <p:extLst>
      <p:ext uri="{BB962C8B-B14F-4D97-AF65-F5344CB8AC3E}">
        <p14:creationId xmlns:p14="http://schemas.microsoft.com/office/powerpoint/2010/main" val="25518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3251443" cy="581264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400" u="sng" dirty="0">
                <a:solidFill>
                  <a:schemeClr val="bg1"/>
                </a:solidFill>
                <a:latin typeface="Helvetica Neue"/>
                <a:cs typeface="Helvetica Neue"/>
              </a:rPr>
              <a:t>CTA 1 PRAHA</a:t>
            </a:r>
            <a:r>
              <a:rPr lang="cs-CZ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Všechny kombi 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/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z AD pod CTA1 (nebo v blízkosti  CTA1) </a:t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z </a:t>
            </a:r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FIC</a:t>
            </a:r>
            <a:r>
              <a:rPr lang="cs-CZ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(KB)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přímo na </a:t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APP</a:t>
            </a: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PR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cs-CZ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Z KB (LKLT)</a:t>
            </a:r>
            <a:r>
              <a:rPr lang="cs-CZ" sz="24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cs-CZ" sz="20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Content Placeholder 17" descr="Screen Shot 2016-02-03 at 12.01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56" b="-2564"/>
          <a:stretch/>
        </p:blipFill>
        <p:spPr>
          <a:xfrm>
            <a:off x="3254476" y="-102061"/>
            <a:ext cx="5889524" cy="5828874"/>
          </a:xfrm>
        </p:spPr>
      </p:pic>
      <p:sp>
        <p:nvSpPr>
          <p:cNvPr id="15" name="TextBox 14"/>
          <p:cNvSpPr txBox="1"/>
          <p:nvPr/>
        </p:nvSpPr>
        <p:spPr>
          <a:xfrm>
            <a:off x="5813901" y="298581"/>
            <a:ext cx="1884169" cy="584775"/>
          </a:xfrm>
          <a:prstGeom prst="rect">
            <a:avLst/>
          </a:prstGeom>
          <a:noFill/>
          <a:ln>
            <a:solidFill>
              <a:srgbClr val="DC2067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CTA 1 PRAHA</a:t>
            </a:r>
          </a:p>
          <a:p>
            <a:pPr algn="ctr">
              <a:lnSpc>
                <a:spcPct val="80000"/>
              </a:lnSpc>
            </a:pP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 </a:t>
            </a: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FL</a:t>
            </a: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95 B</a:t>
            </a:r>
            <a:endParaRPr lang="en-US" sz="2000" b="1" dirty="0" smtClean="0">
              <a:solidFill>
                <a:srgbClr val="DC2067"/>
              </a:solidFill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650" y="298581"/>
            <a:ext cx="243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WEF 15 OCT 2015</a:t>
            </a:r>
            <a:endParaRPr lang="en-US" sz="2000" b="1" dirty="0">
              <a:solidFill>
                <a:srgbClr val="DC2067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853" y="544330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APP PRAHA 220374548</a:t>
            </a:r>
          </a:p>
        </p:txBody>
      </p:sp>
    </p:spTree>
    <p:extLst>
      <p:ext uri="{BB962C8B-B14F-4D97-AF65-F5344CB8AC3E}">
        <p14:creationId xmlns:p14="http://schemas.microsoft.com/office/powerpoint/2010/main" val="26413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3251443" cy="581264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400" u="sng" dirty="0">
                <a:solidFill>
                  <a:schemeClr val="bg1"/>
                </a:solidFill>
                <a:latin typeface="Helvetica Neue"/>
                <a:cs typeface="Helvetica Neue"/>
              </a:rPr>
              <a:t>CTA 1 PRAHA</a:t>
            </a:r>
            <a:r>
              <a:rPr lang="cs-CZ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Rychlejší CDN</a:t>
            </a:r>
            <a:b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a lepší</a:t>
            </a:r>
            <a:b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poskytování ATS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FIC </a:t>
            </a:r>
            <a:r>
              <a:rPr lang="cs-CZ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(KB)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s </a:t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APP PR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Bez nutnosti </a:t>
            </a:r>
            <a:r>
              <a:rPr lang="cs-CZ" sz="2400" dirty="0" smtClean="0">
                <a:solidFill>
                  <a:srgbClr val="FFC000"/>
                </a:solidFill>
              </a:rPr>
              <a:t>CDN a ATS  </a:t>
            </a: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strike="sngStrike" dirty="0">
                <a:solidFill>
                  <a:srgbClr val="FFC000"/>
                </a:solidFill>
              </a:rPr>
              <a:t>APP KV</a:t>
            </a:r>
            <a:br>
              <a:rPr lang="cs-CZ" sz="2400" strike="sngStrike" dirty="0">
                <a:solidFill>
                  <a:srgbClr val="FFC000"/>
                </a:solidFill>
              </a:rPr>
            </a:br>
            <a:r>
              <a:rPr lang="cs-CZ" sz="2400" strike="sngStrike" dirty="0">
                <a:solidFill>
                  <a:srgbClr val="FFC000"/>
                </a:solidFill>
              </a:rPr>
              <a:t>APP TB</a:t>
            </a:r>
            <a:br>
              <a:rPr lang="cs-CZ" sz="2400" strike="sngStrike" dirty="0">
                <a:solidFill>
                  <a:srgbClr val="FFC000"/>
                </a:solidFill>
              </a:rPr>
            </a:br>
            <a:r>
              <a:rPr lang="cs-CZ" sz="2400" strike="sngStrike" dirty="0">
                <a:solidFill>
                  <a:srgbClr val="FFC000"/>
                </a:solidFill>
              </a:rPr>
              <a:t>APP MT</a:t>
            </a:r>
            <a:br>
              <a:rPr lang="cs-CZ" sz="2400" strike="sngStrike" dirty="0">
                <a:solidFill>
                  <a:srgbClr val="FFC000"/>
                </a:solidFill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cs-CZ" sz="20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Content Placeholder 17" descr="Screen Shot 2016-02-03 at 12.01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56" b="-2564"/>
          <a:stretch/>
        </p:blipFill>
        <p:spPr>
          <a:xfrm>
            <a:off x="3254476" y="-102061"/>
            <a:ext cx="5889524" cy="5828874"/>
          </a:xfrm>
        </p:spPr>
      </p:pic>
      <p:sp>
        <p:nvSpPr>
          <p:cNvPr id="15" name="TextBox 14"/>
          <p:cNvSpPr txBox="1"/>
          <p:nvPr/>
        </p:nvSpPr>
        <p:spPr>
          <a:xfrm>
            <a:off x="5813901" y="298581"/>
            <a:ext cx="1884169" cy="584775"/>
          </a:xfrm>
          <a:prstGeom prst="rect">
            <a:avLst/>
          </a:prstGeom>
          <a:noFill/>
          <a:ln>
            <a:solidFill>
              <a:srgbClr val="DC2067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CTA 1 PRAHA</a:t>
            </a:r>
          </a:p>
          <a:p>
            <a:pPr algn="ctr">
              <a:lnSpc>
                <a:spcPct val="80000"/>
              </a:lnSpc>
            </a:pP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 </a:t>
            </a: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FL</a:t>
            </a: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95 B</a:t>
            </a:r>
            <a:endParaRPr lang="en-US" sz="2000" b="1" dirty="0" smtClean="0">
              <a:solidFill>
                <a:srgbClr val="DC2067"/>
              </a:solidFill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650" y="298581"/>
            <a:ext cx="243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WEF 15 OCT 2015</a:t>
            </a:r>
            <a:endParaRPr lang="en-US" sz="2000" b="1" dirty="0">
              <a:solidFill>
                <a:srgbClr val="DC2067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853" y="544330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APP PRAHA 220374548</a:t>
            </a:r>
          </a:p>
        </p:txBody>
      </p:sp>
    </p:spTree>
    <p:extLst>
      <p:ext uri="{BB962C8B-B14F-4D97-AF65-F5344CB8AC3E}">
        <p14:creationId xmlns:p14="http://schemas.microsoft.com/office/powerpoint/2010/main" val="20308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3251443" cy="5812640"/>
          </a:xfr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400" u="sng" dirty="0">
                <a:solidFill>
                  <a:schemeClr val="bg1"/>
                </a:solidFill>
                <a:latin typeface="Helvetica Neue"/>
                <a:cs typeface="Helvetica Neue"/>
              </a:rPr>
              <a:t>CTA 1 PRAHA</a:t>
            </a:r>
            <a:r>
              <a:rPr lang="cs-CZ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TLFN 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CDN</a:t>
            </a:r>
            <a:b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FIC</a:t>
            </a:r>
            <a:b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(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+APP PR)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Před vzletem 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dohodnout požadavky</a:t>
            </a:r>
            <a:b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přechodu na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(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rozdíl od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FPL 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z 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důvodu omezených možností při </a:t>
            </a:r>
            <a:b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podání FPL)</a:t>
            </a:r>
            <a:r>
              <a:rPr lang="cs-CZ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cs-CZ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"/>
                <a:cs typeface="Helvetica Neue"/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4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cs-CZ" sz="20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Content Placeholder 17" descr="Screen Shot 2016-02-03 at 12.01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56" b="-2564"/>
          <a:stretch/>
        </p:blipFill>
        <p:spPr>
          <a:xfrm>
            <a:off x="3254476" y="-102061"/>
            <a:ext cx="5889524" cy="5828874"/>
          </a:xfrm>
        </p:spPr>
      </p:pic>
      <p:sp>
        <p:nvSpPr>
          <p:cNvPr id="15" name="TextBox 14"/>
          <p:cNvSpPr txBox="1"/>
          <p:nvPr/>
        </p:nvSpPr>
        <p:spPr>
          <a:xfrm>
            <a:off x="5813901" y="298581"/>
            <a:ext cx="1884169" cy="584775"/>
          </a:xfrm>
          <a:prstGeom prst="rect">
            <a:avLst/>
          </a:prstGeom>
          <a:noFill/>
          <a:ln>
            <a:solidFill>
              <a:srgbClr val="DC2067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CTA 1 PRAHA</a:t>
            </a:r>
          </a:p>
          <a:p>
            <a:pPr algn="ctr">
              <a:lnSpc>
                <a:spcPct val="80000"/>
              </a:lnSpc>
            </a:pP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 </a:t>
            </a:r>
            <a:r>
              <a:rPr lang="en-US" sz="2000" b="1" dirty="0" smtClean="0">
                <a:solidFill>
                  <a:srgbClr val="DC2067"/>
                </a:solidFill>
                <a:latin typeface="Helvetica Neue"/>
              </a:rPr>
              <a:t>FL</a:t>
            </a:r>
            <a:r>
              <a:rPr lang="cs-CZ" sz="2000" b="1" dirty="0" smtClean="0">
                <a:solidFill>
                  <a:srgbClr val="DC2067"/>
                </a:solidFill>
                <a:latin typeface="Helvetica Neue"/>
              </a:rPr>
              <a:t>95 B</a:t>
            </a:r>
            <a:endParaRPr lang="en-US" sz="2000" b="1" dirty="0" smtClean="0">
              <a:solidFill>
                <a:srgbClr val="DC2067"/>
              </a:solidFill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650" y="298581"/>
            <a:ext cx="243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WEF 15 OCT 2015</a:t>
            </a:r>
            <a:endParaRPr lang="en-US" sz="2000" b="1" dirty="0">
              <a:solidFill>
                <a:srgbClr val="DC2067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853" y="544330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C2067"/>
                </a:solidFill>
                <a:latin typeface="Helvetica Neue"/>
                <a:cs typeface="Helvetica Neue"/>
              </a:rPr>
              <a:t>APP PRAHA 220374548</a:t>
            </a:r>
          </a:p>
        </p:txBody>
      </p:sp>
    </p:spTree>
    <p:extLst>
      <p:ext uri="{BB962C8B-B14F-4D97-AF65-F5344CB8AC3E}">
        <p14:creationId xmlns:p14="http://schemas.microsoft.com/office/powerpoint/2010/main" val="28887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164231"/>
            <a:ext cx="3738211" cy="1875707"/>
          </a:xfrm>
        </p:spPr>
        <p:txBody>
          <a:bodyPr/>
          <a:lstStyle/>
          <a:p>
            <a:r>
              <a:rPr lang="cs-CZ" dirty="0" err="1" smtClean="0">
                <a:latin typeface="Arial" charset="0"/>
                <a:cs typeface="Arial" charset="0"/>
              </a:rPr>
              <a:t>xx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" charset="0"/>
              </a:rPr>
              <a:t>Kombi VFR/IFR a IFR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 z AD pod CTA1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(nebo v blízkosti  CTA1)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z FIC přímo na APP PR.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0" y="-2"/>
            <a:ext cx="3258372" cy="581152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vs.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TFC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TMA II PRAHA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osa RWY 06 (12, 30)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Vertikální vzdálenost 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od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POUZE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500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stop</a:t>
            </a:r>
            <a:endParaRPr lang="cs-CZ" sz="2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cs-CZ" sz="20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dirty="0">
              <a:solidFill>
                <a:schemeClr val="accent3">
                  <a:lumMod val="20000"/>
                  <a:lumOff val="80000"/>
                </a:schemeClr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 descr="Screen Shot 2016-02-03 at 13.54.4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775"/>
          <a:stretch/>
        </p:blipFill>
        <p:spPr>
          <a:xfrm>
            <a:off x="3279694" y="-1"/>
            <a:ext cx="5864305" cy="5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164231"/>
            <a:ext cx="3738211" cy="1875707"/>
          </a:xfrm>
        </p:spPr>
        <p:txBody>
          <a:bodyPr/>
          <a:lstStyle/>
          <a:p>
            <a:r>
              <a:rPr lang="cs-CZ" dirty="0" err="1" smtClean="0">
                <a:latin typeface="Arial" charset="0"/>
                <a:cs typeface="Arial" charset="0"/>
              </a:rPr>
              <a:t>xx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" charset="0"/>
              </a:rPr>
              <a:t>Kombi VFR/IFR a IFR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 z AD pod CTA1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(nebo v blízkosti  CTA1)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z FIC přímo na APP PR.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0" y="-2"/>
            <a:ext cx="3258372" cy="5806955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vs.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TFC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TMA II PRAHA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osa RWY 06 (12, 30)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Vertikální vzdálenost 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od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POUZE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500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stop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endParaRPr lang="cs-CZ" sz="2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POZOR</a:t>
            </a:r>
          </a:p>
          <a:p>
            <a:pPr algn="ctr"/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TURBULENCE V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Ú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PLAVU !</a:t>
            </a:r>
            <a:endParaRPr lang="cs-CZ" sz="2400" dirty="0">
              <a:solidFill>
                <a:schemeClr val="accent3">
                  <a:lumMod val="60000"/>
                  <a:lumOff val="40000"/>
                </a:schemeClr>
              </a:solidFill>
              <a:latin typeface="Helvetica Neue"/>
              <a:cs typeface="Helvetica Neue"/>
            </a:endParaRPr>
          </a:p>
          <a:p>
            <a:endParaRPr lang="cs-CZ" sz="2000" dirty="0">
              <a:solidFill>
                <a:schemeClr val="accent3">
                  <a:lumMod val="20000"/>
                  <a:lumOff val="80000"/>
                </a:schemeClr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 descr="Screen Shot 2016-02-03 at 13.54.4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775"/>
          <a:stretch/>
        </p:blipFill>
        <p:spPr>
          <a:xfrm>
            <a:off x="3279694" y="-1"/>
            <a:ext cx="5864305" cy="5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164231"/>
            <a:ext cx="3738211" cy="1875707"/>
          </a:xfrm>
        </p:spPr>
        <p:txBody>
          <a:bodyPr/>
          <a:lstStyle/>
          <a:p>
            <a:r>
              <a:rPr lang="cs-CZ" dirty="0" err="1" smtClean="0">
                <a:latin typeface="Arial" charset="0"/>
                <a:cs typeface="Arial" charset="0"/>
              </a:rPr>
              <a:t>xx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" charset="0"/>
              </a:rPr>
              <a:t>Kombi VFR/IFR a IFR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 z AD pod CTA1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(nebo v blízkosti  CTA1) 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r>
              <a:rPr lang="cs-CZ" dirty="0">
                <a:solidFill>
                  <a:srgbClr val="FFFFFF"/>
                </a:solidFill>
                <a:latin typeface="Arial" charset="0"/>
              </a:rPr>
              <a:t>z FIC přímo na APP PR.</a:t>
            </a:r>
            <a:br>
              <a:rPr lang="cs-CZ" dirty="0">
                <a:solidFill>
                  <a:srgbClr val="FFFFFF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0" y="-2"/>
            <a:ext cx="3258372" cy="5806955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vs.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 </a:t>
            </a:r>
            <a:r>
              <a:rPr lang="cs-CZ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TFC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TMA II PRAHA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osa RWY 06 (12, 30)</a:t>
            </a: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Vertikální vzdálenost 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VFR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od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IFR</a:t>
            </a:r>
          </a:p>
          <a:p>
            <a:pPr algn="ctr"/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POUZE </a:t>
            </a:r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500</a:t>
            </a:r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cs-CZ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stop</a:t>
            </a:r>
            <a:r>
              <a:rPr lang="cs-CZ" sz="24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endParaRPr lang="cs-CZ" sz="24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cs-CZ" sz="24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POZOR</a:t>
            </a:r>
            <a:r>
              <a:rPr lang="cs-CZ" sz="2400" dirty="0">
                <a:solidFill>
                  <a:srgbClr val="FBC9D1"/>
                </a:solidFill>
                <a:latin typeface="Helvetica Neue"/>
                <a:cs typeface="Helvetica Neue"/>
              </a:rPr>
              <a:t> </a:t>
            </a:r>
          </a:p>
          <a:p>
            <a:pPr algn="ctr"/>
            <a:r>
              <a:rPr lang="cs-CZ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NARUŠENÍ TMA !</a:t>
            </a:r>
          </a:p>
          <a:p>
            <a:pPr algn="ctr"/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VERTIKÁLNÍ</a:t>
            </a:r>
          </a:p>
          <a:p>
            <a:pPr algn="ctr"/>
            <a:r>
              <a:rPr lang="cs-CZ" sz="2400" dirty="0">
                <a:solidFill>
                  <a:srgbClr val="FFFFFF"/>
                </a:solidFill>
                <a:latin typeface="Helvetica Neue"/>
                <a:cs typeface="Helvetica Neue"/>
              </a:rPr>
              <a:t>HORIZONTÁLNÍ</a:t>
            </a:r>
            <a:endParaRPr lang="cs-CZ" sz="2400" dirty="0">
              <a:solidFill>
                <a:schemeClr val="accent3">
                  <a:lumMod val="20000"/>
                  <a:lumOff val="80000"/>
                </a:schemeClr>
              </a:solidFill>
              <a:latin typeface="Helvetica Neue"/>
              <a:cs typeface="Helvetica Neue"/>
            </a:endParaRPr>
          </a:p>
          <a:p>
            <a:endParaRPr lang="cs-CZ" sz="2000" dirty="0">
              <a:solidFill>
                <a:schemeClr val="accent3">
                  <a:lumMod val="20000"/>
                  <a:lumOff val="80000"/>
                </a:schemeClr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endParaRPr lang="cs-CZ" sz="2000" b="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/>
            </a:r>
            <a:br>
              <a:rPr lang="cs-CZ" sz="2000" b="0" dirty="0" smtClean="0">
                <a:solidFill>
                  <a:srgbClr val="FFFFFF"/>
                </a:solidFill>
                <a:latin typeface="Helvetica Neue"/>
                <a:cs typeface="Helvetica Neue"/>
              </a:rPr>
            </a:br>
            <a:endParaRPr lang="cs-CZ" sz="2000" b="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 descr="Screen Shot 2016-02-03 at 13.54.4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775"/>
          <a:stretch/>
        </p:blipFill>
        <p:spPr>
          <a:xfrm>
            <a:off x="3279694" y="-1"/>
            <a:ext cx="5864305" cy="5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2885</TotalTime>
  <Words>237</Words>
  <Application>Microsoft Macintosh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PPT Prezentace CZ -  nové logo</vt:lpstr>
      <vt:lpstr>APP/TWR PRAHA  Provoz letů VFR  a kombinovaných letů VFR/IFR  </vt:lpstr>
      <vt:lpstr> CTA 1 PRAHA  Všem letům IFR  a kombi VFR/IFR poskytuje ATS APP PRAHA   </vt:lpstr>
      <vt:lpstr> CTA 1 PRAHA  Všem letům IFR  a kombi VFR/IFR poskytuje ATS APP PRAHA  Vyjma prostoru CTR TMA  LKKB LKVO      </vt:lpstr>
      <vt:lpstr> CTA 1 PRAHA  Všechny kombi  VFR/IFR  z AD pod CTA1 (nebo v blízkosti  CTA1)  z FIC(KB) přímo na  APP PR  Z KB (LKLT)     </vt:lpstr>
      <vt:lpstr> CTA 1 PRAHA  Rychlejší CDN  a lepší poskytování ATS  FIC (KB)  s  APP PR  Bez nutnosti CDN a ATS   APP KV APP TB APP MT    </vt:lpstr>
      <vt:lpstr> CTA 1 PRAHA  TLFN CDN FIC  (+APP PR)  Před vzletem dohodnout požadavky  přechodu na IFR   (rozdíl od FPL z důvodu omezených možností při  podání FPL)     </vt:lpstr>
      <vt:lpstr>xx</vt:lpstr>
      <vt:lpstr>xx</vt:lpstr>
      <vt:lpstr>xx</vt:lpstr>
      <vt:lpstr>PowerPoint Presentation</vt:lpstr>
      <vt:lpstr>xx</vt:lpstr>
      <vt:lpstr> </vt:lpstr>
      <vt:lpstr> </vt:lpstr>
      <vt:lpstr> </vt:lpstr>
    </vt:vector>
  </TitlesOfParts>
  <Company>ŘLP ČR, s.p., Navigační 787, Jeneč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Patrik Čebiš</dc:creator>
  <cp:lastModifiedBy>Patrik Cebis</cp:lastModifiedBy>
  <cp:revision>41</cp:revision>
  <cp:lastPrinted>2016-02-05T20:55:19Z</cp:lastPrinted>
  <dcterms:created xsi:type="dcterms:W3CDTF">2016-02-01T15:21:36Z</dcterms:created>
  <dcterms:modified xsi:type="dcterms:W3CDTF">2016-02-05T21:07:11Z</dcterms:modified>
</cp:coreProperties>
</file>