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6" r:id="rId4"/>
    <p:sldId id="272" r:id="rId5"/>
    <p:sldId id="267" r:id="rId6"/>
    <p:sldId id="268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64" r:id="rId15"/>
    <p:sldId id="271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5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-5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8A4A1-A818-4E34-A874-AB58CF84449E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A93BF-AB74-4593-BEAC-CC050B26F40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A93BF-AB74-4593-BEAC-CC050B26F400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A93BF-AB74-4593-BEAC-CC050B26F400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9CF-6244-4E8A-9EE2-3598E1579B7F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A80-A2B3-4E69-9D36-11CD34AB4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9CF-6244-4E8A-9EE2-3598E1579B7F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A80-A2B3-4E69-9D36-11CD34AB4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9CF-6244-4E8A-9EE2-3598E1579B7F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A80-A2B3-4E69-9D36-11CD34AB4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9CF-6244-4E8A-9EE2-3598E1579B7F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A80-A2B3-4E69-9D36-11CD34AB4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9CF-6244-4E8A-9EE2-3598E1579B7F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A80-A2B3-4E69-9D36-11CD34AB4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9CF-6244-4E8A-9EE2-3598E1579B7F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A80-A2B3-4E69-9D36-11CD34AB4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9CF-6244-4E8A-9EE2-3598E1579B7F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A80-A2B3-4E69-9D36-11CD34AB4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9CF-6244-4E8A-9EE2-3598E1579B7F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A80-A2B3-4E69-9D36-11CD34AB4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9CF-6244-4E8A-9EE2-3598E1579B7F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A80-A2B3-4E69-9D36-11CD34AB4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9CF-6244-4E8A-9EE2-3598E1579B7F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A80-A2B3-4E69-9D36-11CD34AB4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9CF-6244-4E8A-9EE2-3598E1579B7F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A80-A2B3-4E69-9D36-11CD34AB4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34379CF-6244-4E8A-9EE2-3598E1579B7F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354A80-A2B3-4E69-9D36-11CD34AB4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/>
              <a:t>Předkládání letových plánů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 smtClean="0"/>
              <a:t>Předložení letového plánu</a:t>
            </a:r>
          </a:p>
          <a:p>
            <a:r>
              <a:rPr lang="cs-CZ" sz="2800" dirty="0" smtClean="0"/>
              <a:t>Nejčastější chyby v letových plánech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2483107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5328592"/>
          </a:xfrm>
        </p:spPr>
        <p:txBody>
          <a:bodyPr>
            <a:normAutofit fontScale="85000" lnSpcReduction="10000"/>
          </a:bodyPr>
          <a:lstStyle/>
          <a:p>
            <a:r>
              <a:rPr lang="cs-CZ" sz="2800" dirty="0" smtClean="0"/>
              <a:t>Pole 13 a 16</a:t>
            </a:r>
          </a:p>
          <a:p>
            <a:pPr lvl="1"/>
            <a:r>
              <a:rPr lang="cs-CZ" sz="2600" dirty="0" smtClean="0"/>
              <a:t>Místo vzletu, místo přistání nebo záložní místo pro přistání nemá ICAO kód – v plánku vyplňujeme ZZZZ </a:t>
            </a:r>
          </a:p>
          <a:p>
            <a:pPr lvl="1"/>
            <a:r>
              <a:rPr lang="cs-CZ" sz="2600" dirty="0" smtClean="0"/>
              <a:t>V poli 18/ je nutné uvést DEP/ DEST/ ALTN/ název a polohu vyjádřenou souřadnicemi nebo směrníkem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</a:rPr>
              <a:t>(</a:t>
            </a:r>
            <a:r>
              <a:rPr lang="cs-CZ" dirty="0" smtClean="0">
                <a:latin typeface="Calibri" panose="020F0502020204030204" pitchFamily="34" charset="0"/>
              </a:rPr>
              <a:t>FPL-OKFRNK-VG</a:t>
            </a:r>
            <a:endParaRPr lang="cs-CZ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</a:rPr>
              <a:t>-ULAC/L-S/C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</a:rPr>
              <a:t>-LKHK0900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</a:rPr>
              <a:t>-N0100VFR DCT LKKO DCT LKBE DCT LKST DCT 4853N01342E DCT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</a:rPr>
              <a:t>EDMV DCT EDPK DCT SBG231029 DCT 4741N01219E DCT LOID DCT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</a:rPr>
              <a:t>MIKE 1 </a:t>
            </a:r>
            <a:r>
              <a:rPr lang="cs-CZ" dirty="0" smtClean="0">
                <a:latin typeface="Calibri" panose="020F0502020204030204" pitchFamily="34" charset="0"/>
              </a:rPr>
              <a:t>DCT </a:t>
            </a:r>
            <a:r>
              <a:rPr lang="cs-CZ" dirty="0">
                <a:latin typeface="Calibri" panose="020F0502020204030204" pitchFamily="34" charset="0"/>
              </a:rPr>
              <a:t>SIERRA DCT BRENO DCT MOVOR DCT ELTAR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</a:rPr>
              <a:t>-ZZZZ0428 LILV LILR</a:t>
            </a:r>
          </a:p>
          <a:p>
            <a:pPr marL="0" indent="0">
              <a:buNone/>
            </a:pPr>
            <a:r>
              <a:rPr lang="cs-CZ" dirty="0" smtClean="0">
                <a:latin typeface="Calibri" panose="020F0502020204030204" pitchFamily="34" charset="0"/>
              </a:rPr>
              <a:t>-RMK/CREW CONTACT+39331111111 EET/4853N01342E0120</a:t>
            </a:r>
          </a:p>
          <a:p>
            <a:pPr marL="0" indent="0">
              <a:buNone/>
            </a:pPr>
            <a:r>
              <a:rPr lang="cs-CZ" dirty="0" smtClean="0">
                <a:latin typeface="Calibri" panose="020F0502020204030204" pitchFamily="34" charset="0"/>
              </a:rPr>
              <a:t>LOID0221 BRENO0302 DOF/160126)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chyby v letových plánech</a:t>
            </a:r>
            <a:endParaRPr lang="cs-CZ" dirty="0"/>
          </a:p>
        </p:txBody>
      </p:sp>
      <p:sp>
        <p:nvSpPr>
          <p:cNvPr id="4" name="Čárový popisek 1 3"/>
          <p:cNvSpPr/>
          <p:nvPr/>
        </p:nvSpPr>
        <p:spPr>
          <a:xfrm>
            <a:off x="4211960" y="5373216"/>
            <a:ext cx="4320480" cy="360040"/>
          </a:xfrm>
          <a:prstGeom prst="borderCallout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Calibri" pitchFamily="34" charset="0"/>
              </a:rPr>
              <a:t>DEST/CAREAS CARAVAGGIO 4530N00940E</a:t>
            </a:r>
            <a:endParaRPr lang="cs-CZ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26700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5040560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 smtClean="0"/>
              <a:t>Pole 15 – letová hladina, změna rychlosti a hladiny</a:t>
            </a:r>
          </a:p>
          <a:p>
            <a:pPr lvl="1"/>
            <a:r>
              <a:rPr lang="cs-CZ" sz="2400" dirty="0" smtClean="0"/>
              <a:t>Lety VFR musí mít tzv. </a:t>
            </a:r>
            <a:r>
              <a:rPr lang="cs-CZ" sz="2400" dirty="0" err="1" smtClean="0"/>
              <a:t>mezihladinu</a:t>
            </a:r>
            <a:r>
              <a:rPr lang="cs-CZ" sz="2400" dirty="0" smtClean="0"/>
              <a:t> např. A035, F055</a:t>
            </a:r>
          </a:p>
          <a:p>
            <a:pPr lvl="1"/>
            <a:r>
              <a:rPr lang="cs-CZ" sz="2400" dirty="0"/>
              <a:t>K</a:t>
            </a:r>
            <a:r>
              <a:rPr lang="cs-CZ" sz="2400" dirty="0" smtClean="0"/>
              <a:t>ombinovaných letech VFR/IFR nebo IFR/VFR nebo letech IFR bod přechodu (VOZ/N0110F120) je bodem zahájení změny rychlosti nebo hladiny</a:t>
            </a:r>
          </a:p>
          <a:p>
            <a:pPr marL="301943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200" dirty="0">
                <a:latin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FPL-OKVLK-ZX</a:t>
            </a:r>
            <a:endParaRPr lang="cs-CZ" sz="22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Calibri" panose="020F0502020204030204" pitchFamily="34" charset="0"/>
                <a:cs typeface="Arial" panose="020B0604020202020204" pitchFamily="34" charset="0"/>
              </a:rPr>
              <a:t>-P06T/L-SDGRY/S</a:t>
            </a:r>
          </a:p>
          <a:p>
            <a:pPr marL="0" indent="0">
              <a:buNone/>
            </a:pPr>
            <a:r>
              <a:rPr lang="cs-CZ" sz="2200" dirty="0">
                <a:latin typeface="Calibri" panose="020F0502020204030204" pitchFamily="34" charset="0"/>
                <a:cs typeface="Arial" panose="020B0604020202020204" pitchFamily="34" charset="0"/>
              </a:rPr>
              <a:t>-LKBE0700</a:t>
            </a:r>
          </a:p>
          <a:p>
            <a:pPr marL="0" indent="0">
              <a:buNone/>
            </a:pPr>
            <a:r>
              <a:rPr lang="cs-CZ" sz="2200" dirty="0">
                <a:latin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cs-CZ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N0090A030 </a:t>
            </a:r>
            <a:r>
              <a:rPr lang="cs-CZ" sz="2200" dirty="0">
                <a:latin typeface="Calibri" panose="020F0502020204030204" pitchFamily="34" charset="0"/>
                <a:cs typeface="Arial" panose="020B0604020202020204" pitchFamily="34" charset="0"/>
              </a:rPr>
              <a:t>RAK/N0110F060 IFR L984 BALTU</a:t>
            </a:r>
          </a:p>
          <a:p>
            <a:pPr marL="0" indent="0">
              <a:buNone/>
            </a:pPr>
            <a:r>
              <a:rPr lang="cs-CZ" sz="2200" dirty="0">
                <a:latin typeface="Calibri" panose="020F0502020204030204" pitchFamily="34" charset="0"/>
                <a:cs typeface="Arial" panose="020B0604020202020204" pitchFamily="34" charset="0"/>
              </a:rPr>
              <a:t>-LKKV0050 LKPR</a:t>
            </a:r>
          </a:p>
          <a:p>
            <a:pPr marL="0" indent="0">
              <a:buNone/>
            </a:pPr>
            <a:r>
              <a:rPr lang="cs-CZ" sz="2200" dirty="0">
                <a:latin typeface="Calibri" panose="020F0502020204030204" pitchFamily="34" charset="0"/>
                <a:cs typeface="Arial" panose="020B0604020202020204" pitchFamily="34" charset="0"/>
              </a:rPr>
              <a:t>-PBN/B2 DOF/160129 OPR/FAIR RMK/TEL +</a:t>
            </a:r>
            <a:r>
              <a:rPr lang="cs-CZ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420721111111</a:t>
            </a:r>
            <a:endParaRPr lang="cs-CZ" sz="22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Calibri" panose="020F0502020204030204" pitchFamily="34" charset="0"/>
                <a:cs typeface="Arial" panose="020B0604020202020204" pitchFamily="34" charset="0"/>
              </a:rPr>
              <a:t>-E/0500 P/TBN R/E A/WHITE WITH RED AND BLUE </a:t>
            </a:r>
            <a:r>
              <a:rPr lang="cs-CZ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STRIPES </a:t>
            </a:r>
          </a:p>
          <a:p>
            <a:pPr marL="0" indent="0">
              <a:buNone/>
            </a:pPr>
            <a:r>
              <a:rPr lang="cs-CZ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C/KARKULKA)</a:t>
            </a:r>
            <a:endParaRPr lang="cs-CZ" sz="22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01943" lvl="1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chyby v letových plánech</a:t>
            </a:r>
            <a:endParaRPr lang="cs-CZ" dirty="0"/>
          </a:p>
        </p:txBody>
      </p:sp>
      <p:sp>
        <p:nvSpPr>
          <p:cNvPr id="4" name="Čárový popisek 1 3"/>
          <p:cNvSpPr/>
          <p:nvPr/>
        </p:nvSpPr>
        <p:spPr>
          <a:xfrm>
            <a:off x="2771800" y="4221088"/>
            <a:ext cx="2304256" cy="360040"/>
          </a:xfrm>
          <a:prstGeom prst="borderCallout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Calibri" pitchFamily="34" charset="0"/>
              </a:rPr>
              <a:t>N0090A035</a:t>
            </a:r>
            <a:endParaRPr lang="cs-CZ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10713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752528"/>
          </a:xfrm>
        </p:spPr>
        <p:txBody>
          <a:bodyPr>
            <a:normAutofit fontScale="92500"/>
          </a:bodyPr>
          <a:lstStyle/>
          <a:p>
            <a:r>
              <a:rPr lang="cs-CZ" sz="2600" dirty="0" smtClean="0"/>
              <a:t>Pole 15 – indikátor </a:t>
            </a:r>
            <a:r>
              <a:rPr lang="cs-CZ" sz="2600" dirty="0" err="1" smtClean="0"/>
              <a:t>STAYn</a:t>
            </a:r>
            <a:endParaRPr lang="cs-CZ" sz="2600" dirty="0" smtClean="0"/>
          </a:p>
          <a:p>
            <a:pPr lvl="1"/>
            <a:r>
              <a:rPr lang="cs-CZ" sz="2400" dirty="0" smtClean="0"/>
              <a:t>Používá se pouze u letů IFR a kombinovaných</a:t>
            </a:r>
          </a:p>
          <a:p>
            <a:pPr lvl="1"/>
            <a:r>
              <a:rPr lang="cs-CZ" sz="2400" dirty="0" smtClean="0"/>
              <a:t>V poli </a:t>
            </a:r>
            <a:r>
              <a:rPr lang="cs-CZ" sz="2400" dirty="0" smtClean="0"/>
              <a:t>18/ </a:t>
            </a:r>
            <a:r>
              <a:rPr lang="cs-CZ" sz="2400" dirty="0" smtClean="0"/>
              <a:t>musí být uvedeno </a:t>
            </a:r>
            <a:r>
              <a:rPr lang="cs-CZ" sz="2400" dirty="0" err="1" smtClean="0"/>
              <a:t>STAYINFOn</a:t>
            </a:r>
            <a:r>
              <a:rPr lang="cs-CZ" sz="2400" dirty="0" smtClean="0"/>
              <a:t>/popis činnosti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(FPL-OKBOB-IX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-C172/L-SDGRY/S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-LKTB0915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-N0110A050 BNO STAY1/0130 BNO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-LKTB0200 LKMT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-PBN/B2 OPR/FLYING ACADEMY RMK/TEL +420774087552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DOF/160129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-E/0530 P/002 R/E A/WHITE AND BLUE C/BOBEK)</a:t>
            </a:r>
          </a:p>
          <a:p>
            <a:pPr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Nejčastejší</a:t>
            </a:r>
            <a:r>
              <a:rPr lang="cs-CZ" dirty="0" smtClean="0"/>
              <a:t> chyby v letových plánech</a:t>
            </a:r>
            <a:endParaRPr lang="cs-CZ" dirty="0"/>
          </a:p>
        </p:txBody>
      </p:sp>
      <p:sp>
        <p:nvSpPr>
          <p:cNvPr id="4" name="Čárový popisek 1 3"/>
          <p:cNvSpPr/>
          <p:nvPr/>
        </p:nvSpPr>
        <p:spPr>
          <a:xfrm>
            <a:off x="4067944" y="4725144"/>
            <a:ext cx="3312368" cy="360040"/>
          </a:xfrm>
          <a:prstGeom prst="borderCallout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Calibri" pitchFamily="34" charset="0"/>
              </a:rPr>
              <a:t>STAYINFO1/TRNG APCH AT LKTB</a:t>
            </a:r>
            <a:endParaRPr lang="cs-CZ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r>
              <a:rPr lang="cs-CZ" dirty="0" smtClean="0"/>
              <a:t>Pole 15 – odlety a přílety na řízená letiště</a:t>
            </a:r>
          </a:p>
          <a:p>
            <a:pPr lvl="1"/>
            <a:r>
              <a:rPr lang="cs-CZ" dirty="0" smtClean="0"/>
              <a:t>Je nutné uvádět příletové a odletové body publikované v AIP AD2 (LIMA, UNIFORM… nebo LKKBL, LKKBU)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(FPL-OKVAK-VX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-Z43/L-SDFY/S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-LKKB1530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-K0180VFR ROHOVLADOVA BELA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-LKPD0040 LKKB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-OPR/LOM PRAHA RMK/TEL +420602979270 DOF/160114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-E/0220 P/003 R/VE A/WHITE  C/RAMPA MC KVAK)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chyby v letových plánech</a:t>
            </a:r>
            <a:endParaRPr lang="cs-CZ" dirty="0"/>
          </a:p>
        </p:txBody>
      </p:sp>
      <p:sp>
        <p:nvSpPr>
          <p:cNvPr id="4" name="Čárový popisek 1 3"/>
          <p:cNvSpPr/>
          <p:nvPr/>
        </p:nvSpPr>
        <p:spPr>
          <a:xfrm>
            <a:off x="2915816" y="3789040"/>
            <a:ext cx="3240360" cy="360040"/>
          </a:xfrm>
          <a:prstGeom prst="borderCallout1">
            <a:avLst>
              <a:gd name="adj1" fmla="val 18750"/>
              <a:gd name="adj2" fmla="val -8333"/>
              <a:gd name="adj3" fmla="val 119555"/>
              <a:gd name="adj4" fmla="val -2226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LIMA 	………	UNIFORM</a:t>
            </a:r>
            <a:endParaRPr lang="cs-CZ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824536"/>
          </a:xfrm>
        </p:spPr>
        <p:txBody>
          <a:bodyPr/>
          <a:lstStyle/>
          <a:p>
            <a:r>
              <a:rPr lang="cs-CZ" dirty="0" smtClean="0"/>
              <a:t>Pole 18 – jiné informace</a:t>
            </a:r>
          </a:p>
          <a:p>
            <a:pPr lvl="1"/>
            <a:r>
              <a:rPr lang="cs-CZ" dirty="0" smtClean="0"/>
              <a:t>Položka EET/  u letů VFR přes hranice</a:t>
            </a:r>
          </a:p>
          <a:p>
            <a:pPr lvl="2"/>
            <a:r>
              <a:rPr lang="cs-CZ" dirty="0" smtClean="0"/>
              <a:t>Místo – </a:t>
            </a:r>
            <a:r>
              <a:rPr lang="cs-CZ" dirty="0" smtClean="0">
                <a:latin typeface="Calibri" pitchFamily="34" charset="0"/>
                <a:cs typeface="Arial" pitchFamily="34" charset="0"/>
              </a:rPr>
              <a:t>EET/WALDMUNCHEN0020</a:t>
            </a:r>
          </a:p>
          <a:p>
            <a:pPr lvl="2"/>
            <a:r>
              <a:rPr lang="cs-CZ" dirty="0" smtClean="0"/>
              <a:t>Bod  – </a:t>
            </a:r>
            <a:r>
              <a:rPr lang="cs-CZ" dirty="0" smtClean="0">
                <a:latin typeface="Calibri" pitchFamily="34" charset="0"/>
              </a:rPr>
              <a:t>EET/MIKOV0050</a:t>
            </a:r>
          </a:p>
          <a:p>
            <a:pPr lvl="2"/>
            <a:r>
              <a:rPr lang="cs-CZ" dirty="0" smtClean="0"/>
              <a:t>Souřadnice – </a:t>
            </a:r>
            <a:r>
              <a:rPr lang="cs-CZ" dirty="0" smtClean="0">
                <a:latin typeface="Calibri" pitchFamily="34" charset="0"/>
              </a:rPr>
              <a:t>EET/4853N01342E0035</a:t>
            </a:r>
          </a:p>
          <a:p>
            <a:pPr lvl="2"/>
            <a:r>
              <a:rPr lang="cs-CZ" dirty="0" smtClean="0"/>
              <a:t>Směrník – </a:t>
            </a:r>
            <a:r>
              <a:rPr lang="cs-CZ" dirty="0" smtClean="0">
                <a:latin typeface="Calibri" pitchFamily="34" charset="0"/>
              </a:rPr>
              <a:t>EET/DINOV191016</a:t>
            </a:r>
          </a:p>
          <a:p>
            <a:pPr lvl="2"/>
            <a:r>
              <a:rPr lang="cs-CZ" dirty="0" smtClean="0">
                <a:latin typeface="Calibri" pitchFamily="34" charset="0"/>
              </a:rPr>
              <a:t>Vzdálenost od bodu/místa  - EET/5 KM S KVILDA0050</a:t>
            </a:r>
          </a:p>
          <a:p>
            <a:pPr lvl="1"/>
            <a:r>
              <a:rPr lang="cs-CZ" dirty="0" smtClean="0">
                <a:latin typeface="Calibri" pitchFamily="34" charset="0"/>
              </a:rPr>
              <a:t>Položka RMK/IFPSRA</a:t>
            </a:r>
          </a:p>
          <a:p>
            <a:pPr lvl="2"/>
            <a:r>
              <a:rPr lang="cs-CZ" dirty="0" smtClean="0">
                <a:latin typeface="Calibri" pitchFamily="34" charset="0"/>
              </a:rPr>
              <a:t>Uvádí se pouze u letů IFR a kombinovaných</a:t>
            </a:r>
          </a:p>
          <a:p>
            <a:pPr lvl="1"/>
            <a:r>
              <a:rPr lang="cs-CZ" dirty="0" smtClean="0">
                <a:latin typeface="Calibri" pitchFamily="34" charset="0"/>
              </a:rPr>
              <a:t>Do pole 18/ v položce RMK/ uvádějte telefonní číslo některého z členů posádky letadla</a:t>
            </a:r>
          </a:p>
          <a:p>
            <a:pPr lvl="2"/>
            <a:endParaRPr lang="cs-CZ" dirty="0" smtClean="0">
              <a:latin typeface="Calibri" pitchFamily="34" charset="0"/>
            </a:endParaRPr>
          </a:p>
          <a:p>
            <a:pPr lvl="2"/>
            <a:endParaRPr lang="cs-CZ" dirty="0">
              <a:latin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chyby v letových plánech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82453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Pole 19 – doplňující informace</a:t>
            </a:r>
          </a:p>
          <a:p>
            <a:pPr lvl="1"/>
            <a:r>
              <a:rPr lang="cs-CZ" dirty="0" smtClean="0"/>
              <a:t>Položka N/ je pouze pro informace vztahující se nouzovému a záchrannému vybavení letadla nebo označení letadla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(FPL-IACEK-VG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-P28A/L-SDGLV/S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-LKRO2240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-N0090VFR LKLT LKTC LKLT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-LKRO0110 LKPR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-DOF/151230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-E/0400 P/004 R/E A/WHITE BLUE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N/LKRO LKKBM LKKBR LKTC LKKBR LKKBM LKRO, SILVESTROVY LET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C/MEDVIDEK PU)</a:t>
            </a:r>
            <a:endParaRPr lang="cs-CZ" dirty="0" smtClean="0">
              <a:latin typeface="Calibri" pitchFamily="34" charset="0"/>
            </a:endParaRPr>
          </a:p>
          <a:p>
            <a:pPr lvl="2"/>
            <a:endParaRPr lang="cs-CZ" dirty="0">
              <a:latin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chyby v letových plánech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971600" y="5733256"/>
            <a:ext cx="67687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Čárový popisek 1 6"/>
          <p:cNvSpPr/>
          <p:nvPr/>
        </p:nvSpPr>
        <p:spPr>
          <a:xfrm>
            <a:off x="3419872" y="4509120"/>
            <a:ext cx="5400600" cy="432048"/>
          </a:xfrm>
          <a:prstGeom prst="borderCallout1">
            <a:avLst>
              <a:gd name="adj1" fmla="val 18750"/>
              <a:gd name="adj2" fmla="val -8333"/>
              <a:gd name="adj3" fmla="val 107461"/>
              <a:gd name="adj4" fmla="val -168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RMK/LKRO LKKBM LKKBR LKTB LKKBR LKKBM LKRO</a:t>
            </a:r>
            <a:endParaRPr lang="cs-CZ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7" descr="08-628_072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420888"/>
            <a:ext cx="5832647" cy="388195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824536"/>
          </a:xfrm>
        </p:spPr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Kolektiv pracovníků ARO je tu pro vás,</a:t>
            </a:r>
          </a:p>
          <a:p>
            <a:pPr algn="ctr">
              <a:buNone/>
            </a:pPr>
            <a:r>
              <a:rPr lang="cs-CZ" dirty="0" smtClean="0"/>
              <a:t>s čím můžeme, rádi pomůžeme.</a:t>
            </a:r>
          </a:p>
          <a:p>
            <a:pPr algn="ctr">
              <a:buNone/>
            </a:pPr>
            <a:r>
              <a:rPr lang="cs-CZ" dirty="0" smtClean="0"/>
              <a:t>Přejeme vám hodně nalétaných hodin bez nehod.</a:t>
            </a:r>
          </a:p>
          <a:p>
            <a:pPr algn="ctr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8245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Prostřednictvím ohlašoven ARO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ARO Praha (budoucí centrální ARO Praha, provoz H24)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ARO Ostrava (ukončení činnosti koncem května 2016)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Prostřednictvím </a:t>
            </a:r>
            <a:r>
              <a:rPr lang="cs-CZ" dirty="0" err="1" smtClean="0"/>
              <a:t>self</a:t>
            </a:r>
            <a:r>
              <a:rPr lang="cs-CZ" dirty="0" smtClean="0"/>
              <a:t>-briefingů 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Karlových Varech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Brně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Ostravě (od konce května 2016)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Předložení letového plánu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23991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Prostřednictvím systému IBS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Bezplatný systém poskytovaný ŘLP ČR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Je nutná registrace (</a:t>
            </a:r>
            <a:r>
              <a:rPr lang="cs-CZ" dirty="0" err="1" smtClean="0"/>
              <a:t>ibs</a:t>
            </a:r>
            <a:r>
              <a:rPr lang="cs-CZ" dirty="0" smtClean="0"/>
              <a:t>@</a:t>
            </a:r>
            <a:r>
              <a:rPr lang="cs-CZ" dirty="0" err="1" smtClean="0"/>
              <a:t>ans.cz</a:t>
            </a:r>
            <a:r>
              <a:rPr lang="cs-CZ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FPL zpracovává přímo ARO Praha (oproti komerčním briefingům je prováděna kontrola operátorem – podchycení chyb, poskytnutí dodatečných informací vztahujících se k letu, individuální přístup)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Kompletní meteorologické informace, předletová příprava, ATIS, AUP atd.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 průběhu roku nová vylepšení – návrhy tratě, navržení tratě pomocí mapy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Nově verze pro mobilní telefony a tablety</a:t>
            </a:r>
          </a:p>
          <a:p>
            <a:pPr lvl="2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Předložení letového plánu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23991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52565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Komerční briefingy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Rizika špatně podaných FPL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Chybějící položky, špatně vyplněné FPL - není zpětná kontrola od operátora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Špatně rozeslané a naadresované plánky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Kombinované FPL nemají adresovanou VFR část letu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IFR lety nemají adresovanou část mimo IFPS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VFR FPL jsou špatně adresované a v některých případech jsou obtížně </a:t>
            </a:r>
            <a:r>
              <a:rPr lang="cs-CZ" dirty="0" err="1" smtClean="0"/>
              <a:t>dohledatelné</a:t>
            </a:r>
            <a:endParaRPr lang="cs-CZ" dirty="0" smtClean="0"/>
          </a:p>
          <a:p>
            <a:pPr lvl="2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Předložení letového plánu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23991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8245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Lety, na které musí být předložen FPL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Všechny lety IFR a kombinované VFR/IFR a IFR/VFR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Lety VFR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Startující nebo přistávající z vojenských letišť (LKKB, LKCV, LKNA, LKPD)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Lety do zahraničí (výjimkou bez FPL jsou pouze pro lety do Německa; do Polska pouze v hladině VFR s dráhou letu mimo CTR/TMA letišť a přistáním na neřízeném letišti; na Slovensko a to pouze v hladině VFR)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Noční lety VFR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Lety VFR nad FL095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2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Předložení letového plánu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23991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8245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Výhody při podávání FPL na VFR lety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Poskytování pohotovostní služby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Při poskytování informační služby již mají řídící potřebné informace o letadlu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Poskytování informací o meteorologických podmínkách po trati i na letišti určení na základě  podaného FPL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Možnost rychlého a včasné informování pilota o nastalých změnách (např. letiště určení je náhle mimo provoz)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Předložení letového plánu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23991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89654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Dodržování pokynů při vyplňování FPL uvedených v dodatku 2 předpisu L4444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Respektovat jakákoliv omezení a doporučení uvedená v AIP daného státu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Nedodržení těchto opatření může mít za následek odmítnutí FPL, ztrátu dat nebo chybné zpracování FPL.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IFR FPL by měl být předložen alespoň 3 hod. před EOBT a VFR FPL alespoň 1 hod. před EOBT, jinak nemusí být FPL včas zpracován</a:t>
            </a:r>
          </a:p>
          <a:p>
            <a:pPr>
              <a:buSzPct val="120000"/>
              <a:buFont typeface="Symbol" panose="05050102010706020507" pitchFamily="18" charset="2"/>
              <a:buChar char=""/>
            </a:pPr>
            <a:r>
              <a:rPr lang="cs-CZ" dirty="0" smtClean="0"/>
              <a:t>Doporučení ARO Praha – uvádějte vždy ve svých FPL telefonní číslo, v případě chyb ve FPL to velmi usnadní a zrychlí nápravu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Předložení letového plánu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151527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968552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Pole 10 – vybavení letadla</a:t>
            </a:r>
          </a:p>
          <a:p>
            <a:pPr lvl="1"/>
            <a:r>
              <a:rPr lang="cs-CZ" sz="2600" dirty="0" smtClean="0"/>
              <a:t>Vybavení S – standart obsahuje </a:t>
            </a:r>
          </a:p>
          <a:p>
            <a:pPr lvl="2"/>
            <a:r>
              <a:rPr lang="cs-CZ" sz="2600" dirty="0" smtClean="0"/>
              <a:t>L – ILS</a:t>
            </a:r>
          </a:p>
          <a:p>
            <a:pPr lvl="2"/>
            <a:r>
              <a:rPr lang="cs-CZ" sz="2600" dirty="0" smtClean="0"/>
              <a:t>O – VOR</a:t>
            </a:r>
          </a:p>
          <a:p>
            <a:pPr lvl="2"/>
            <a:r>
              <a:rPr lang="cs-CZ" sz="2600" dirty="0" smtClean="0"/>
              <a:t>V – VHF RTF</a:t>
            </a:r>
          </a:p>
          <a:p>
            <a:pPr lvl="1"/>
            <a:r>
              <a:rPr lang="cs-CZ" sz="2600" dirty="0" smtClean="0"/>
              <a:t>Stačí tedy uvést pouze S a položky nedublovat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latin typeface="Calibri" panose="020F0502020204030204" pitchFamily="34" charset="0"/>
              </a:rPr>
              <a:t>(FPL-OK007-VG</a:t>
            </a:r>
            <a:endParaRPr lang="cs-CZ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</a:rPr>
              <a:t>-ZZZZ/L-SDLOV/S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</a:rPr>
              <a:t>-LKFR0815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</a:rPr>
              <a:t>-K0170VFR REVMA LUCENEC PITOK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</a:rPr>
              <a:t>-LHHO0200 LZRU LHDC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</a:rPr>
              <a:t>-DOF/160107 </a:t>
            </a:r>
            <a:r>
              <a:rPr lang="cs-CZ" dirty="0" smtClean="0">
                <a:latin typeface="Calibri" panose="020F0502020204030204" pitchFamily="34" charset="0"/>
              </a:rPr>
              <a:t>EET/LZBB0010 </a:t>
            </a:r>
            <a:r>
              <a:rPr lang="cs-CZ" dirty="0">
                <a:latin typeface="Calibri" panose="020F0502020204030204" pitchFamily="34" charset="0"/>
              </a:rPr>
              <a:t>LHCC0100 TYP/EUROSTAR </a:t>
            </a:r>
            <a:r>
              <a:rPr lang="cs-CZ" dirty="0" smtClean="0">
                <a:latin typeface="Calibri" panose="020F0502020204030204" pitchFamily="34" charset="0"/>
              </a:rPr>
              <a:t>OPR/AMETYST </a:t>
            </a:r>
            <a:r>
              <a:rPr lang="cs-CZ" dirty="0">
                <a:latin typeface="Calibri" panose="020F0502020204030204" pitchFamily="34" charset="0"/>
              </a:rPr>
              <a:t>MORAVIA RMK/TEL +</a:t>
            </a:r>
            <a:r>
              <a:rPr lang="cs-CZ" dirty="0" smtClean="0">
                <a:latin typeface="Calibri" panose="020F0502020204030204" pitchFamily="34" charset="0"/>
              </a:rPr>
              <a:t>420602317000 </a:t>
            </a:r>
            <a:endParaRPr lang="cs-CZ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</a:rPr>
              <a:t>-E/0430 P/02 A/BLUE </a:t>
            </a:r>
            <a:r>
              <a:rPr lang="cs-CZ" dirty="0" smtClean="0">
                <a:latin typeface="Calibri" panose="020F0502020204030204" pitchFamily="34" charset="0"/>
              </a:rPr>
              <a:t>C/JAMES BOND)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chyby v letových plánech</a:t>
            </a:r>
            <a:endParaRPr lang="cs-CZ" dirty="0"/>
          </a:p>
        </p:txBody>
      </p:sp>
      <p:sp>
        <p:nvSpPr>
          <p:cNvPr id="4" name="Čárový popisek 1 3"/>
          <p:cNvSpPr/>
          <p:nvPr/>
        </p:nvSpPr>
        <p:spPr>
          <a:xfrm>
            <a:off x="3347864" y="3861048"/>
            <a:ext cx="2808312" cy="360040"/>
          </a:xfrm>
          <a:prstGeom prst="borderCallout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SD/S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5692436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968552"/>
          </a:xfrm>
        </p:spPr>
        <p:txBody>
          <a:bodyPr/>
          <a:lstStyle/>
          <a:p>
            <a:r>
              <a:rPr lang="cs-CZ" dirty="0" smtClean="0"/>
              <a:t>Pole 10 – vybavení letadla</a:t>
            </a:r>
          </a:p>
          <a:p>
            <a:pPr lvl="1"/>
            <a:r>
              <a:rPr lang="cs-CZ" dirty="0" smtClean="0"/>
              <a:t>Vybavení R – prostorová navigace</a:t>
            </a:r>
          </a:p>
          <a:p>
            <a:pPr lvl="1"/>
            <a:r>
              <a:rPr lang="cs-CZ" dirty="0" smtClean="0"/>
              <a:t>V poli 18/ je nutné uvést druh používané prostorové navigace</a:t>
            </a:r>
          </a:p>
          <a:p>
            <a:pPr lvl="1"/>
            <a:r>
              <a:rPr lang="cs-CZ" dirty="0" smtClean="0"/>
              <a:t>V ČR je povinná nad FL 095</a:t>
            </a:r>
          </a:p>
          <a:p>
            <a:pPr marL="301943" lvl="1" indent="0">
              <a:buNone/>
            </a:pPr>
            <a:endParaRPr lang="cs-CZ" dirty="0"/>
          </a:p>
          <a:p>
            <a:pPr marL="301943" lvl="1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(FPL-OKPRD-VG</a:t>
            </a:r>
          </a:p>
          <a:p>
            <a:pPr marL="301943" lvl="1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-S22T/L-SDGY/S</a:t>
            </a:r>
          </a:p>
          <a:p>
            <a:pPr marL="301943" lvl="1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-LKLT1130</a:t>
            </a:r>
          </a:p>
          <a:p>
            <a:pPr marL="301943" lvl="1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-N0168F115 MIKE DCT DINOV191016</a:t>
            </a:r>
          </a:p>
          <a:p>
            <a:pPr marL="301943" lvl="1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-EPMR0034 EPWR</a:t>
            </a:r>
          </a:p>
          <a:p>
            <a:pPr marL="301943" lvl="1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-RMK/PHOTO FLT, POVOLENI NSF 111 15, CREW CONTACT +48600111111 EET/DINOV191016)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chyby v letových plánech</a:t>
            </a:r>
            <a:endParaRPr lang="cs-CZ" dirty="0"/>
          </a:p>
        </p:txBody>
      </p:sp>
      <p:sp>
        <p:nvSpPr>
          <p:cNvPr id="4" name="Čárový popisek 1 3"/>
          <p:cNvSpPr/>
          <p:nvPr/>
        </p:nvSpPr>
        <p:spPr>
          <a:xfrm>
            <a:off x="3275856" y="4005064"/>
            <a:ext cx="2232248" cy="360040"/>
          </a:xfrm>
          <a:prstGeom prst="borderCallout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Calibri" pitchFamily="34" charset="0"/>
              </a:rPr>
              <a:t>SDG</a:t>
            </a:r>
            <a:r>
              <a:rPr lang="cs-CZ" b="1" dirty="0" smtClean="0">
                <a:solidFill>
                  <a:srgbClr val="FF0000"/>
                </a:solidFill>
                <a:latin typeface="Calibri" pitchFamily="34" charset="0"/>
              </a:rPr>
              <a:t>R</a:t>
            </a:r>
            <a:r>
              <a:rPr lang="cs-CZ" b="1" dirty="0" smtClean="0">
                <a:latin typeface="Calibri" pitchFamily="34" charset="0"/>
              </a:rPr>
              <a:t>Y/S</a:t>
            </a:r>
            <a:endParaRPr lang="cs-CZ" b="1" dirty="0">
              <a:latin typeface="Calibri" pitchFamily="34" charset="0"/>
            </a:endParaRPr>
          </a:p>
        </p:txBody>
      </p:sp>
      <p:sp>
        <p:nvSpPr>
          <p:cNvPr id="5" name="Čárový popisek 1 4"/>
          <p:cNvSpPr/>
          <p:nvPr/>
        </p:nvSpPr>
        <p:spPr>
          <a:xfrm>
            <a:off x="6084168" y="5373216"/>
            <a:ext cx="2232248" cy="360040"/>
          </a:xfrm>
          <a:prstGeom prst="borderCallout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Calibri" pitchFamily="34" charset="0"/>
              </a:rPr>
              <a:t>PBN/B2</a:t>
            </a:r>
            <a:endParaRPr lang="cs-CZ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23523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1121</TotalTime>
  <Words>1010</Words>
  <Application>Microsoft Office PowerPoint</Application>
  <PresentationFormat>Předvádění na obrazovce (4:3)</PresentationFormat>
  <Paragraphs>165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Vlnění</vt:lpstr>
      <vt:lpstr>Předkládání letových plánů</vt:lpstr>
      <vt:lpstr>Předložení letového plánu</vt:lpstr>
      <vt:lpstr>Předložení letového plánu</vt:lpstr>
      <vt:lpstr>Předložení letového plánu</vt:lpstr>
      <vt:lpstr>Předložení letového plánu</vt:lpstr>
      <vt:lpstr>Předložení letového plánu</vt:lpstr>
      <vt:lpstr>Předložení letového plánu</vt:lpstr>
      <vt:lpstr>Nejčastější chyby v letových plánech</vt:lpstr>
      <vt:lpstr>Nejčastější chyby v letových plánech</vt:lpstr>
      <vt:lpstr>Nejčastější chyby v letových plánech</vt:lpstr>
      <vt:lpstr>Nejčastější chyby v letových plánech</vt:lpstr>
      <vt:lpstr>Nejčastejší chyby v letových plánech</vt:lpstr>
      <vt:lpstr>Nejčastější chyby v letových plánech</vt:lpstr>
      <vt:lpstr>Nejčastější chyby v letových plánech</vt:lpstr>
      <vt:lpstr>Nejčastější chyby v letových plánech</vt:lpstr>
      <vt:lpstr>Závěr</vt:lpstr>
    </vt:vector>
  </TitlesOfParts>
  <Company>ŘLP ČR, s.p., Navigační 787, Jeneč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Předkládání letových plánů</dc:title>
  <dc:creator>Kateřina Kulová</dc:creator>
  <cp:lastModifiedBy>Kateřina Kulová</cp:lastModifiedBy>
  <cp:revision>91</cp:revision>
  <dcterms:created xsi:type="dcterms:W3CDTF">2016-02-02T12:33:36Z</dcterms:created>
  <dcterms:modified xsi:type="dcterms:W3CDTF">2016-02-06T05:40:28Z</dcterms:modified>
</cp:coreProperties>
</file>