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7" r:id="rId4"/>
    <p:sldId id="258" r:id="rId5"/>
    <p:sldId id="260" r:id="rId6"/>
    <p:sldId id="261" r:id="rId7"/>
    <p:sldId id="259" r:id="rId8"/>
    <p:sldId id="262" r:id="rId9"/>
    <p:sldId id="263" r:id="rId10"/>
    <p:sldId id="267" r:id="rId11"/>
    <p:sldId id="269" r:id="rId12"/>
    <p:sldId id="264" r:id="rId13"/>
    <p:sldId id="268" r:id="rId14"/>
    <p:sldId id="266" r:id="rId15"/>
    <p:sldId id="286" r:id="rId16"/>
    <p:sldId id="289" r:id="rId17"/>
    <p:sldId id="290" r:id="rId18"/>
    <p:sldId id="287" r:id="rId19"/>
    <p:sldId id="291" r:id="rId20"/>
    <p:sldId id="292" r:id="rId21"/>
    <p:sldId id="270" r:id="rId22"/>
    <p:sldId id="271" r:id="rId23"/>
    <p:sldId id="279" r:id="rId24"/>
    <p:sldId id="280" r:id="rId25"/>
    <p:sldId id="281" r:id="rId26"/>
    <p:sldId id="282" r:id="rId27"/>
    <p:sldId id="283" r:id="rId28"/>
    <p:sldId id="284"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0A245"/>
    <a:srgbClr val="0000CC"/>
    <a:srgbClr val="235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38"/>
      </p:cViewPr>
      <p:guideLst/>
    </p:cSldViewPr>
  </p:slideViewPr>
  <p:notesTextViewPr>
    <p:cViewPr>
      <p:scale>
        <a:sx n="1" d="1"/>
        <a:sy n="1" d="1"/>
      </p:scale>
      <p:origin x="0" y="0"/>
    </p:cViewPr>
  </p:notesTextViewPr>
  <p:sorterViewPr>
    <p:cViewPr>
      <p:scale>
        <a:sx n="100" d="100"/>
        <a:sy n="100" d="100"/>
      </p:scale>
      <p:origin x="0" y="-18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0DC68C1-8090-4CE8-9EEB-3094109ABC0F}"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18491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DC68C1-8090-4CE8-9EEB-3094109ABC0F}"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316064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DC68C1-8090-4CE8-9EEB-3094109ABC0F}"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21460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914400" y="301625"/>
            <a:ext cx="10363200" cy="1462088"/>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914400" y="1981200"/>
            <a:ext cx="508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klipart 3"/>
          <p:cNvSpPr>
            <a:spLocks noGrp="1"/>
          </p:cNvSpPr>
          <p:nvPr>
            <p:ph type="clipArt" sz="half" idx="2"/>
          </p:nvPr>
        </p:nvSpPr>
        <p:spPr>
          <a:xfrm>
            <a:off x="6197600" y="1981200"/>
            <a:ext cx="5080000" cy="4114800"/>
          </a:xfrm>
        </p:spPr>
        <p:txBody>
          <a:bodyPr/>
          <a:lstStyle/>
          <a:p>
            <a:pPr lvl="0"/>
            <a:endParaRPr lang="cs-CZ" noProof="0" smtClean="0"/>
          </a:p>
        </p:txBody>
      </p:sp>
      <p:sp>
        <p:nvSpPr>
          <p:cNvPr id="5" name="Rectangle 144"/>
          <p:cNvSpPr>
            <a:spLocks noGrp="1" noChangeArrowheads="1"/>
          </p:cNvSpPr>
          <p:nvPr>
            <p:ph type="dt" sz="half" idx="10"/>
          </p:nvPr>
        </p:nvSpPr>
        <p:spPr>
          <a:ln/>
        </p:spPr>
        <p:txBody>
          <a:bodyPr/>
          <a:lstStyle>
            <a:lvl1pPr>
              <a:defRPr/>
            </a:lvl1pPr>
          </a:lstStyle>
          <a:p>
            <a:pPr>
              <a:defRPr/>
            </a:pPr>
            <a:endParaRPr lang="cs-CZ"/>
          </a:p>
        </p:txBody>
      </p:sp>
      <p:sp>
        <p:nvSpPr>
          <p:cNvPr id="6" name="Rectangle 145"/>
          <p:cNvSpPr>
            <a:spLocks noGrp="1" noChangeArrowheads="1"/>
          </p:cNvSpPr>
          <p:nvPr>
            <p:ph type="ftr" sz="quarter" idx="11"/>
          </p:nvPr>
        </p:nvSpPr>
        <p:spPr>
          <a:ln/>
        </p:spPr>
        <p:txBody>
          <a:bodyPr/>
          <a:lstStyle>
            <a:lvl1pPr>
              <a:defRPr/>
            </a:lvl1pPr>
          </a:lstStyle>
          <a:p>
            <a:pPr>
              <a:defRPr/>
            </a:pPr>
            <a:endParaRPr lang="cs-CZ"/>
          </a:p>
        </p:txBody>
      </p:sp>
      <p:sp>
        <p:nvSpPr>
          <p:cNvPr id="7" name="Rectangle 146"/>
          <p:cNvSpPr>
            <a:spLocks noGrp="1" noChangeArrowheads="1"/>
          </p:cNvSpPr>
          <p:nvPr>
            <p:ph type="sldNum" sz="quarter" idx="12"/>
          </p:nvPr>
        </p:nvSpPr>
        <p:spPr>
          <a:ln/>
        </p:spPr>
        <p:txBody>
          <a:bodyPr/>
          <a:lstStyle>
            <a:lvl1pPr>
              <a:defRPr/>
            </a:lvl1pPr>
          </a:lstStyle>
          <a:p>
            <a:fld id="{7A2AAA50-AF1F-4EAA-8DE2-27063E2BAF83}" type="slidenum">
              <a:rPr lang="cs-CZ" altLang="cs-CZ"/>
              <a:pPr/>
              <a:t>‹#›</a:t>
            </a:fld>
            <a:endParaRPr lang="cs-CZ" altLang="cs-CZ"/>
          </a:p>
        </p:txBody>
      </p:sp>
    </p:spTree>
    <p:extLst>
      <p:ext uri="{BB962C8B-B14F-4D97-AF65-F5344CB8AC3E}">
        <p14:creationId xmlns:p14="http://schemas.microsoft.com/office/powerpoint/2010/main" val="372886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DC68C1-8090-4CE8-9EEB-3094109ABC0F}"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348235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0DC68C1-8090-4CE8-9EEB-3094109ABC0F}"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330806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0DC68C1-8090-4CE8-9EEB-3094109ABC0F}" type="datetimeFigureOut">
              <a:rPr lang="cs-CZ" smtClean="0"/>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255406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0DC68C1-8090-4CE8-9EEB-3094109ABC0F}" type="datetimeFigureOut">
              <a:rPr lang="cs-CZ" smtClean="0"/>
              <a:t>4.2.2016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347915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0DC68C1-8090-4CE8-9EEB-3094109ABC0F}" type="datetimeFigureOut">
              <a:rPr lang="cs-CZ" smtClean="0"/>
              <a:t>4.2.2016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52599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0DC68C1-8090-4CE8-9EEB-3094109ABC0F}" type="datetimeFigureOut">
              <a:rPr lang="cs-CZ" smtClean="0"/>
              <a:t>4.2.2016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34626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0DC68C1-8090-4CE8-9EEB-3094109ABC0F}" type="datetimeFigureOut">
              <a:rPr lang="cs-CZ" smtClean="0"/>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332897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0DC68C1-8090-4CE8-9EEB-3094109ABC0F}" type="datetimeFigureOut">
              <a:rPr lang="cs-CZ" smtClean="0"/>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CD2CD99-8D27-4870-9D75-885599BBFDA3}" type="slidenum">
              <a:rPr lang="cs-CZ" smtClean="0"/>
              <a:t>‹#›</a:t>
            </a:fld>
            <a:endParaRPr lang="cs-CZ"/>
          </a:p>
        </p:txBody>
      </p:sp>
    </p:spTree>
    <p:extLst>
      <p:ext uri="{BB962C8B-B14F-4D97-AF65-F5344CB8AC3E}">
        <p14:creationId xmlns:p14="http://schemas.microsoft.com/office/powerpoint/2010/main" val="117115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C68C1-8090-4CE8-9EEB-3094109ABC0F}" type="datetimeFigureOut">
              <a:rPr lang="cs-CZ" smtClean="0"/>
              <a:t>4.2.2016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2CD99-8D27-4870-9D75-885599BBFDA3}" type="slidenum">
              <a:rPr lang="cs-CZ" smtClean="0"/>
              <a:t>‹#›</a:t>
            </a:fld>
            <a:endParaRPr lang="cs-CZ"/>
          </a:p>
        </p:txBody>
      </p:sp>
    </p:spTree>
    <p:extLst>
      <p:ext uri="{BB962C8B-B14F-4D97-AF65-F5344CB8AC3E}">
        <p14:creationId xmlns:p14="http://schemas.microsoft.com/office/powerpoint/2010/main" val="3320581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 Id="rId9"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452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3000">
              <a:schemeClr val="accent2">
                <a:lumMod val="60000"/>
                <a:lumOff val="40000"/>
              </a:schemeClr>
            </a:gs>
            <a:gs pos="65000">
              <a:schemeClr val="bg2">
                <a:lumMod val="75000"/>
              </a:schemeClr>
            </a:gs>
          </a:gsLst>
          <a:lin ang="16200000" scaled="1"/>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08606"/>
            <a:ext cx="10515600" cy="755221"/>
          </a:xfrm>
        </p:spPr>
        <p:txBody>
          <a:bodyPr/>
          <a:lstStyle/>
          <a:p>
            <a:pPr algn="ctr"/>
            <a:r>
              <a:rPr lang="cs-CZ" dirty="0" smtClean="0">
                <a:latin typeface="Monotype Corsiva" panose="03010101010201010101" pitchFamily="66" charset="0"/>
              </a:rPr>
              <a:t>Příklady turbulence</a:t>
            </a:r>
            <a:endParaRPr lang="cs-CZ" dirty="0">
              <a:latin typeface="Monotype Corsiva" panose="03010101010201010101" pitchFamily="66"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73" y="1256252"/>
            <a:ext cx="2636304" cy="181646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668" y="943132"/>
            <a:ext cx="3445923" cy="2261387"/>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8591" y="1256252"/>
            <a:ext cx="2520778" cy="2033018"/>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9369" y="1119793"/>
            <a:ext cx="2880741" cy="2186003"/>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173" y="3818742"/>
            <a:ext cx="2724210" cy="1947744"/>
          </a:xfrm>
          <a:prstGeom prst="rect">
            <a:avLst/>
          </a:prstGeom>
        </p:spPr>
      </p:pic>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2240" y="3818742"/>
            <a:ext cx="3196755" cy="1931399"/>
          </a:xfrm>
          <a:prstGeom prst="rect">
            <a:avLst/>
          </a:prstGeom>
        </p:spPr>
      </p:pic>
      <p:pic>
        <p:nvPicPr>
          <p:cNvPr id="12" name="Obráze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1443" y="3818742"/>
            <a:ext cx="2813648" cy="2021807"/>
          </a:xfrm>
          <a:prstGeom prst="rect">
            <a:avLst/>
          </a:prstGeom>
        </p:spPr>
      </p:pic>
      <p:pic>
        <p:nvPicPr>
          <p:cNvPr id="13" name="Obrázek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675" y="3818742"/>
            <a:ext cx="2739496" cy="2021807"/>
          </a:xfrm>
          <a:prstGeom prst="rect">
            <a:avLst/>
          </a:prstGeom>
        </p:spPr>
      </p:pic>
      <p:sp>
        <p:nvSpPr>
          <p:cNvPr id="14" name="TextovéPole 13"/>
          <p:cNvSpPr txBox="1"/>
          <p:nvPr/>
        </p:nvSpPr>
        <p:spPr>
          <a:xfrm>
            <a:off x="330173" y="3257589"/>
            <a:ext cx="11557027" cy="369332"/>
          </a:xfrm>
          <a:prstGeom prst="rect">
            <a:avLst/>
          </a:prstGeom>
          <a:noFill/>
        </p:spPr>
        <p:txBody>
          <a:bodyPr wrap="square" rtlCol="0">
            <a:spAutoFit/>
          </a:bodyPr>
          <a:lstStyle/>
          <a:p>
            <a:r>
              <a:rPr lang="cs-CZ" dirty="0" smtClean="0"/>
              <a:t> Mechanická turbulence             Vírová turbulence v úplavu                Rotorová turbulence                     Vlnové proudění </a:t>
            </a:r>
            <a:endParaRPr lang="cs-CZ" dirty="0"/>
          </a:p>
        </p:txBody>
      </p:sp>
      <p:sp>
        <p:nvSpPr>
          <p:cNvPr id="15" name="TextovéPole 14"/>
          <p:cNvSpPr txBox="1"/>
          <p:nvPr/>
        </p:nvSpPr>
        <p:spPr>
          <a:xfrm>
            <a:off x="330173" y="6032370"/>
            <a:ext cx="11639998" cy="369332"/>
          </a:xfrm>
          <a:prstGeom prst="rect">
            <a:avLst/>
          </a:prstGeom>
          <a:noFill/>
        </p:spPr>
        <p:txBody>
          <a:bodyPr wrap="square" rtlCol="0">
            <a:spAutoFit/>
          </a:bodyPr>
          <a:lstStyle/>
          <a:p>
            <a:r>
              <a:rPr lang="cs-CZ" dirty="0" smtClean="0"/>
              <a:t>Termická turbulence                    „Zviditelněná“ konvekce                  Dynamická turbulence na inverzi – schéma a výsledek </a:t>
            </a:r>
            <a:endParaRPr lang="cs-CZ" dirty="0"/>
          </a:p>
        </p:txBody>
      </p:sp>
    </p:spTree>
    <p:extLst>
      <p:ext uri="{BB962C8B-B14F-4D97-AF65-F5344CB8AC3E}">
        <p14:creationId xmlns:p14="http://schemas.microsoft.com/office/powerpoint/2010/main" val="935269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25000">
              <a:schemeClr val="accent1">
                <a:lumMod val="60000"/>
                <a:lumOff val="40000"/>
              </a:schemeClr>
            </a:gs>
            <a:gs pos="100000">
              <a:schemeClr val="accent2">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199" y="150942"/>
            <a:ext cx="10515600" cy="746983"/>
          </a:xfrm>
        </p:spPr>
        <p:txBody>
          <a:bodyPr>
            <a:noAutofit/>
          </a:bodyPr>
          <a:lstStyle/>
          <a:p>
            <a:pPr algn="ctr"/>
            <a:r>
              <a:rPr lang="cs-CZ" sz="6000" dirty="0" smtClean="0">
                <a:latin typeface="Lucida Calligraphy" panose="03010101010101010101" pitchFamily="66" charset="0"/>
              </a:rPr>
              <a:t>St</a:t>
            </a:r>
            <a:r>
              <a:rPr lang="cs-CZ" sz="7200" dirty="0" smtClean="0">
                <a:latin typeface="Monotype Corsiva" panose="03010101010201010101" pitchFamily="66" charset="0"/>
              </a:rPr>
              <a:t>ř</a:t>
            </a:r>
            <a:r>
              <a:rPr lang="cs-CZ" sz="6000" dirty="0" smtClean="0">
                <a:latin typeface="Lucida Calligraphy" panose="03010101010101010101" pitchFamily="66" charset="0"/>
              </a:rPr>
              <a:t>ih v</a:t>
            </a:r>
            <a:r>
              <a:rPr lang="cs-CZ" sz="8000" dirty="0" smtClean="0">
                <a:latin typeface="Monotype Corsiva" panose="03010101010201010101" pitchFamily="66" charset="0"/>
              </a:rPr>
              <a:t>ě</a:t>
            </a:r>
            <a:r>
              <a:rPr lang="cs-CZ" sz="6000" dirty="0" smtClean="0">
                <a:latin typeface="Lucida Calligraphy" panose="03010101010101010101" pitchFamily="66" charset="0"/>
              </a:rPr>
              <a:t>tru</a:t>
            </a:r>
            <a:endParaRPr lang="cs-CZ" sz="6000" dirty="0">
              <a:latin typeface="Lucida Calligraphy" panose="03010101010101010101" pitchFamily="66" charset="0"/>
            </a:endParaRPr>
          </a:p>
        </p:txBody>
      </p:sp>
      <p:sp>
        <p:nvSpPr>
          <p:cNvPr id="8" name="Obdélník 7"/>
          <p:cNvSpPr/>
          <p:nvPr/>
        </p:nvSpPr>
        <p:spPr>
          <a:xfrm>
            <a:off x="518983" y="897925"/>
            <a:ext cx="11343503" cy="5816977"/>
          </a:xfrm>
          <a:prstGeom prst="rect">
            <a:avLst/>
          </a:prstGeom>
        </p:spPr>
        <p:txBody>
          <a:bodyPr wrap="square">
            <a:spAutoFit/>
          </a:bodyPr>
          <a:lstStyle/>
          <a:p>
            <a:pPr>
              <a:defRPr/>
            </a:pPr>
            <a:r>
              <a:rPr lang="cs-CZ" sz="2400" b="1" dirty="0">
                <a:latin typeface="Monotype Corsiva" pitchFamily="66" charset="0"/>
              </a:rPr>
              <a:t>Jednotky </a:t>
            </a:r>
            <a:r>
              <a:rPr lang="cs-CZ" sz="2400" dirty="0"/>
              <a:t>: </a:t>
            </a:r>
            <a:r>
              <a:rPr lang="cs-CZ" sz="2000" dirty="0"/>
              <a:t>je běžnou praxí udávat střih větru v km/h nebo v m/s na 30m nebo v </a:t>
            </a:r>
            <a:r>
              <a:rPr lang="cs-CZ" sz="2000" dirty="0" err="1"/>
              <a:t>kt</a:t>
            </a:r>
            <a:r>
              <a:rPr lang="cs-CZ" sz="2000" dirty="0"/>
              <a:t> na 100ft; tyto jednotky jsou běžné a leteckému personálu dobře srozumitelné.</a:t>
            </a:r>
          </a:p>
          <a:p>
            <a:pPr>
              <a:defRPr/>
            </a:pPr>
            <a:r>
              <a:rPr lang="cs-CZ" sz="2000" dirty="0"/>
              <a:t> </a:t>
            </a:r>
          </a:p>
          <a:p>
            <a:pPr>
              <a:defRPr/>
            </a:pPr>
            <a:r>
              <a:rPr lang="cs-CZ" sz="2400" b="1" dirty="0">
                <a:latin typeface="Monotype Corsiva" pitchFamily="66" charset="0"/>
              </a:rPr>
              <a:t>Podmínky pro vznik střihu </a:t>
            </a:r>
            <a:r>
              <a:rPr lang="cs-CZ" sz="2400" dirty="0"/>
              <a:t>: </a:t>
            </a:r>
          </a:p>
          <a:p>
            <a:pPr lvl="1">
              <a:defRPr/>
            </a:pPr>
            <a:r>
              <a:rPr lang="cs-CZ" sz="2000" dirty="0"/>
              <a:t>když je ve vrstvě do 100m (330ft) nad terénem ve výšce pod 30m (100ft) rychlost větru vysoká a s výškou rychle klesá</a:t>
            </a:r>
          </a:p>
          <a:p>
            <a:pPr lvl="1">
              <a:defRPr/>
            </a:pPr>
            <a:r>
              <a:rPr lang="cs-CZ" sz="2000" dirty="0"/>
              <a:t>když je průměrná rychlost větru překročena o 20kt</a:t>
            </a:r>
          </a:p>
          <a:p>
            <a:pPr lvl="1">
              <a:defRPr/>
            </a:pPr>
            <a:r>
              <a:rPr lang="cs-CZ" sz="2000" dirty="0"/>
              <a:t>když je vektorový rozdíl mezi přízemním větrem a větrem gradientovým ve výšce 600m (2000ft) větší než 40kt </a:t>
            </a:r>
          </a:p>
          <a:p>
            <a:pPr lvl="1">
              <a:defRPr/>
            </a:pPr>
            <a:r>
              <a:rPr lang="cs-CZ" sz="2000" dirty="0"/>
              <a:t>když je blíže než 5nm (8km) v okolí letiště bouřka nebo silná přeháňka</a:t>
            </a:r>
          </a:p>
          <a:p>
            <a:pPr>
              <a:defRPr/>
            </a:pPr>
            <a:r>
              <a:rPr lang="cs-CZ" sz="2000" dirty="0"/>
              <a:t> </a:t>
            </a:r>
          </a:p>
          <a:p>
            <a:pPr>
              <a:defRPr/>
            </a:pPr>
            <a:r>
              <a:rPr lang="cs-CZ" sz="2400" b="1" dirty="0">
                <a:latin typeface="Monotype Corsiva" pitchFamily="66" charset="0"/>
              </a:rPr>
              <a:t>Výskyt střihu větru </a:t>
            </a:r>
            <a:r>
              <a:rPr lang="cs-CZ" sz="2400" dirty="0"/>
              <a:t>: </a:t>
            </a:r>
          </a:p>
          <a:p>
            <a:pPr lvl="1">
              <a:defRPr/>
            </a:pPr>
            <a:r>
              <a:rPr lang="cs-CZ" sz="2000" dirty="0"/>
              <a:t>v bouřce (CB, </a:t>
            </a:r>
            <a:r>
              <a:rPr lang="cs-CZ" sz="2000" dirty="0" err="1"/>
              <a:t>microburst</a:t>
            </a:r>
            <a:r>
              <a:rPr lang="cs-CZ" sz="2000" dirty="0"/>
              <a:t>, tromba, gust front)</a:t>
            </a:r>
          </a:p>
          <a:p>
            <a:pPr lvl="1">
              <a:defRPr/>
            </a:pPr>
            <a:r>
              <a:rPr lang="cs-CZ" sz="2000" dirty="0"/>
              <a:t>na frontální ploše</a:t>
            </a:r>
          </a:p>
          <a:p>
            <a:pPr lvl="1">
              <a:defRPr/>
            </a:pPr>
            <a:r>
              <a:rPr lang="cs-CZ" sz="2000" dirty="0"/>
              <a:t>silný přízemní vítr vlivem orografie</a:t>
            </a:r>
          </a:p>
          <a:p>
            <a:pPr lvl="1">
              <a:defRPr/>
            </a:pPr>
            <a:r>
              <a:rPr lang="cs-CZ" sz="2000" dirty="0"/>
              <a:t>vlnové proudění (včetně rotorů)</a:t>
            </a:r>
          </a:p>
          <a:p>
            <a:pPr lvl="1">
              <a:defRPr/>
            </a:pPr>
            <a:r>
              <a:rPr lang="cs-CZ" sz="2000" dirty="0"/>
              <a:t>teplotní inverze v nízkých hladinách</a:t>
            </a:r>
          </a:p>
          <a:p>
            <a:pPr lvl="1">
              <a:defRPr/>
            </a:pPr>
            <a:r>
              <a:rPr lang="cs-CZ" sz="2000" dirty="0"/>
              <a:t>pobřežní vítr (</a:t>
            </a:r>
            <a:r>
              <a:rPr lang="cs-CZ" sz="2000" dirty="0" err="1"/>
              <a:t>bríza</a:t>
            </a:r>
            <a:r>
              <a:rPr lang="cs-CZ" sz="2000" dirty="0"/>
              <a:t>)</a:t>
            </a:r>
          </a:p>
        </p:txBody>
      </p:sp>
    </p:spTree>
    <p:extLst>
      <p:ext uri="{BB962C8B-B14F-4D97-AF65-F5344CB8AC3E}">
        <p14:creationId xmlns:p14="http://schemas.microsoft.com/office/powerpoint/2010/main" val="2706728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3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05947"/>
            <a:ext cx="10515600" cy="1484742"/>
          </a:xfrm>
        </p:spPr>
        <p:txBody>
          <a:bodyPr>
            <a:normAutofit/>
          </a:bodyPr>
          <a:lstStyle/>
          <a:p>
            <a:pPr algn="ctr"/>
            <a:r>
              <a:rPr lang="cs-CZ" sz="6000" dirty="0" smtClean="0">
                <a:solidFill>
                  <a:schemeClr val="bg2">
                    <a:lumMod val="50000"/>
                  </a:schemeClr>
                </a:solidFill>
                <a:latin typeface="Lucida Calligraphy" panose="03010101010101010101" pitchFamily="66" charset="0"/>
              </a:rPr>
              <a:t>Námraza</a:t>
            </a:r>
            <a:endParaRPr lang="cs-CZ" sz="6000" dirty="0">
              <a:solidFill>
                <a:schemeClr val="bg2">
                  <a:lumMod val="50000"/>
                </a:schemeClr>
              </a:solidFill>
              <a:latin typeface="Lucida Calligraphy" panose="03010101010101010101" pitchFamily="66" charset="0"/>
            </a:endParaRPr>
          </a:p>
        </p:txBody>
      </p:sp>
      <p:sp>
        <p:nvSpPr>
          <p:cNvPr id="3" name="Zástupný symbol pro obsah 2"/>
          <p:cNvSpPr>
            <a:spLocks noGrp="1"/>
          </p:cNvSpPr>
          <p:nvPr>
            <p:ph idx="1"/>
          </p:nvPr>
        </p:nvSpPr>
        <p:spPr>
          <a:xfrm>
            <a:off x="411892" y="1380781"/>
            <a:ext cx="11565924" cy="5069445"/>
          </a:xfrm>
        </p:spPr>
        <p:txBody>
          <a:bodyPr/>
          <a:lstStyle/>
          <a:p>
            <a:r>
              <a:rPr lang="cs-CZ" dirty="0" smtClean="0"/>
              <a:t>Druhy:</a:t>
            </a:r>
          </a:p>
          <a:p>
            <a:pPr lvl="1"/>
            <a:r>
              <a:rPr lang="cs-CZ" dirty="0" smtClean="0"/>
              <a:t>Jinovatka </a:t>
            </a:r>
            <a:r>
              <a:rPr lang="cs-CZ" sz="2000" dirty="0" smtClean="0"/>
              <a:t>(nejméně nebezpečná, nezhoršuje radikálně aerodynamické vlastnosti letadla)</a:t>
            </a:r>
            <a:endParaRPr lang="cs-CZ" sz="2000" dirty="0"/>
          </a:p>
          <a:p>
            <a:pPr lvl="1"/>
            <a:r>
              <a:rPr lang="cs-CZ" dirty="0"/>
              <a:t>Zrnitá (neprůhledná) </a:t>
            </a:r>
            <a:r>
              <a:rPr lang="cs-CZ" dirty="0" smtClean="0"/>
              <a:t>námraza </a:t>
            </a:r>
            <a:r>
              <a:rPr lang="cs-CZ" sz="2000" dirty="0" smtClean="0"/>
              <a:t>(snadno zjistitelná, avšak nekompaktní, nepravidelně se odlupuje, nebezpečí mechanického poškození částí letadla, vyvážení listů vrtule atd.)</a:t>
            </a:r>
            <a:endParaRPr lang="cs-CZ" sz="2000" dirty="0"/>
          </a:p>
          <a:p>
            <a:pPr lvl="1"/>
            <a:r>
              <a:rPr lang="cs-CZ" dirty="0"/>
              <a:t>Ledovka (čirá, čistá, průhledná) </a:t>
            </a:r>
            <a:r>
              <a:rPr lang="cs-CZ" dirty="0" smtClean="0"/>
              <a:t>námraza </a:t>
            </a:r>
            <a:r>
              <a:rPr lang="cs-CZ" sz="2000" dirty="0" smtClean="0"/>
              <a:t>(nejhorší; usazuje se pravidelně, kopíruje a mění profily obtékaných částí letadla, může zcela zablokovat řízení letadla)</a:t>
            </a:r>
            <a:endParaRPr lang="cs-CZ" sz="2000" dirty="0"/>
          </a:p>
          <a:p>
            <a:r>
              <a:rPr lang="cs-CZ" dirty="0" smtClean="0"/>
              <a:t>Tvary:</a:t>
            </a:r>
          </a:p>
          <a:p>
            <a:pPr lvl="1"/>
            <a:r>
              <a:rPr lang="cs-CZ" dirty="0" smtClean="0"/>
              <a:t>Klínovitá</a:t>
            </a:r>
          </a:p>
          <a:p>
            <a:pPr lvl="1"/>
            <a:r>
              <a:rPr lang="cs-CZ" dirty="0" smtClean="0"/>
              <a:t>Žlábkovitá</a:t>
            </a:r>
          </a:p>
          <a:p>
            <a:pPr lvl="1"/>
            <a:r>
              <a:rPr lang="cs-CZ" dirty="0" smtClean="0"/>
              <a:t>Hrbolkovitá (hřibovitá)</a:t>
            </a:r>
          </a:p>
          <a:p>
            <a:pPr marL="457200" lvl="1" indent="0">
              <a:buNone/>
            </a:pPr>
            <a:endParaRPr lang="cs-CZ" dirty="0"/>
          </a:p>
          <a:p>
            <a:pPr marL="457200" lvl="1" indent="0">
              <a:buNone/>
            </a:pPr>
            <a:r>
              <a:rPr lang="cs-CZ" dirty="0" smtClean="0">
                <a:solidFill>
                  <a:schemeClr val="accent2">
                    <a:lumMod val="50000"/>
                  </a:schemeClr>
                </a:solidFill>
              </a:rPr>
              <a:t>Nezaměňujte druhy a tvary. Je to nejčastější chyba při rozlišování námrazy!</a:t>
            </a:r>
            <a:endParaRPr lang="cs-CZ" dirty="0">
              <a:solidFill>
                <a:schemeClr val="accent2">
                  <a:lumMod val="50000"/>
                </a:schemeClr>
              </a:solidFill>
            </a:endParaRPr>
          </a:p>
        </p:txBody>
      </p:sp>
      <p:pic>
        <p:nvPicPr>
          <p:cNvPr id="5" name="Obrázek 4"/>
          <p:cNvPicPr>
            <a:picLocks noChangeAspect="1"/>
          </p:cNvPicPr>
          <p:nvPr/>
        </p:nvPicPr>
        <p:blipFill>
          <a:blip r:embed="rId2"/>
          <a:stretch>
            <a:fillRect/>
          </a:stretch>
        </p:blipFill>
        <p:spPr>
          <a:xfrm>
            <a:off x="2644218" y="4456670"/>
            <a:ext cx="1853155" cy="429654"/>
          </a:xfrm>
          <a:prstGeom prst="rect">
            <a:avLst/>
          </a:prstGeom>
        </p:spPr>
      </p:pic>
      <p:pic>
        <p:nvPicPr>
          <p:cNvPr id="6" name="Obrázek 5"/>
          <p:cNvPicPr>
            <a:picLocks noChangeAspect="1"/>
          </p:cNvPicPr>
          <p:nvPr/>
        </p:nvPicPr>
        <p:blipFill>
          <a:blip r:embed="rId3"/>
          <a:stretch>
            <a:fillRect/>
          </a:stretch>
        </p:blipFill>
        <p:spPr>
          <a:xfrm>
            <a:off x="2644217" y="4061254"/>
            <a:ext cx="1816443" cy="395416"/>
          </a:xfrm>
          <a:prstGeom prst="rect">
            <a:avLst/>
          </a:prstGeom>
        </p:spPr>
      </p:pic>
      <p:pic>
        <p:nvPicPr>
          <p:cNvPr id="7" name="Obrázek 6"/>
          <p:cNvPicPr>
            <a:picLocks noChangeAspect="1"/>
          </p:cNvPicPr>
          <p:nvPr/>
        </p:nvPicPr>
        <p:blipFill>
          <a:blip r:embed="rId4"/>
          <a:stretch>
            <a:fillRect/>
          </a:stretch>
        </p:blipFill>
        <p:spPr>
          <a:xfrm>
            <a:off x="4040893" y="4886323"/>
            <a:ext cx="1807972" cy="444141"/>
          </a:xfrm>
          <a:prstGeom prst="rect">
            <a:avLst/>
          </a:prstGeom>
        </p:spPr>
      </p:pic>
    </p:spTree>
    <p:extLst>
      <p:ext uri="{BB962C8B-B14F-4D97-AF65-F5344CB8AC3E}">
        <p14:creationId xmlns:p14="http://schemas.microsoft.com/office/powerpoint/2010/main" val="1392231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73000">
              <a:schemeClr val="accent1">
                <a:lumMod val="60000"/>
                <a:lumOff val="4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00369"/>
            <a:ext cx="10515600" cy="862313"/>
          </a:xfrm>
        </p:spPr>
        <p:txBody>
          <a:bodyPr/>
          <a:lstStyle/>
          <a:p>
            <a:pPr algn="ctr"/>
            <a:r>
              <a:rPr lang="cs-CZ" dirty="0" smtClean="0">
                <a:latin typeface="Monotype Corsiva" panose="03010101010201010101" pitchFamily="66" charset="0"/>
              </a:rPr>
              <a:t>Příklady námrazy</a:t>
            </a:r>
            <a:endParaRPr lang="cs-CZ" dirty="0">
              <a:latin typeface="Monotype Corsiva" panose="03010101010201010101" pitchFamily="66"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42" y="1260390"/>
            <a:ext cx="2331742" cy="1787101"/>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287" y="1260390"/>
            <a:ext cx="2357647" cy="1794798"/>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226" y="1260390"/>
            <a:ext cx="2335897" cy="1786107"/>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891" y="3860377"/>
            <a:ext cx="2448540" cy="1589902"/>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5326" y="3921954"/>
            <a:ext cx="2356935" cy="1528325"/>
          </a:xfrm>
          <a:prstGeom prst="rect">
            <a:avLst/>
          </a:prstGeom>
        </p:spPr>
      </p:pic>
      <p:pic>
        <p:nvPicPr>
          <p:cNvPr id="11" name="Obráze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4416" y="1260389"/>
            <a:ext cx="2541336" cy="1786107"/>
          </a:xfrm>
          <a:prstGeom prst="rect">
            <a:avLst/>
          </a:prstGeom>
        </p:spPr>
      </p:pic>
      <p:pic>
        <p:nvPicPr>
          <p:cNvPr id="12" name="Obráze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3476" y="3921955"/>
            <a:ext cx="2357647" cy="1528324"/>
          </a:xfrm>
          <a:prstGeom prst="rect">
            <a:avLst/>
          </a:prstGeom>
        </p:spPr>
      </p:pic>
      <p:pic>
        <p:nvPicPr>
          <p:cNvPr id="13" name="Obrázek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16311" y="3896212"/>
            <a:ext cx="2395104" cy="1518231"/>
          </a:xfrm>
          <a:prstGeom prst="rect">
            <a:avLst/>
          </a:prstGeom>
        </p:spPr>
      </p:pic>
      <p:sp>
        <p:nvSpPr>
          <p:cNvPr id="14" name="TextovéPole 13"/>
          <p:cNvSpPr txBox="1"/>
          <p:nvPr/>
        </p:nvSpPr>
        <p:spPr>
          <a:xfrm>
            <a:off x="598042" y="3253946"/>
            <a:ext cx="10407710" cy="369332"/>
          </a:xfrm>
          <a:prstGeom prst="rect">
            <a:avLst/>
          </a:prstGeom>
          <a:noFill/>
        </p:spPr>
        <p:txBody>
          <a:bodyPr wrap="square" rtlCol="0">
            <a:spAutoFit/>
          </a:bodyPr>
          <a:lstStyle/>
          <a:p>
            <a:r>
              <a:rPr lang="cs-CZ" dirty="0" smtClean="0"/>
              <a:t>   Slabá zrnitá námraza            Smíšená zrnitá námraza                 Ledovka                            </a:t>
            </a:r>
            <a:r>
              <a:rPr lang="cs-CZ" dirty="0" err="1" smtClean="0"/>
              <a:t>Ledovka</a:t>
            </a:r>
            <a:r>
              <a:rPr lang="cs-CZ" dirty="0" smtClean="0"/>
              <a:t> ve zkušebně  </a:t>
            </a:r>
            <a:endParaRPr lang="cs-CZ" dirty="0"/>
          </a:p>
        </p:txBody>
      </p:sp>
      <p:sp>
        <p:nvSpPr>
          <p:cNvPr id="15" name="TextovéPole 14"/>
          <p:cNvSpPr txBox="1"/>
          <p:nvPr/>
        </p:nvSpPr>
        <p:spPr>
          <a:xfrm>
            <a:off x="465247" y="5687377"/>
            <a:ext cx="10729975" cy="369332"/>
          </a:xfrm>
          <a:prstGeom prst="rect">
            <a:avLst/>
          </a:prstGeom>
          <a:noFill/>
        </p:spPr>
        <p:txBody>
          <a:bodyPr wrap="square" rtlCol="0">
            <a:spAutoFit/>
          </a:bodyPr>
          <a:lstStyle/>
          <a:p>
            <a:r>
              <a:rPr lang="cs-CZ" dirty="0" smtClean="0"/>
              <a:t>              Jinovatka                        nekompaktní zrnitý led           Náledí na stojánce            Námraza ve vstupním hrdle</a:t>
            </a:r>
            <a:endParaRPr lang="cs-CZ" dirty="0"/>
          </a:p>
        </p:txBody>
      </p:sp>
    </p:spTree>
    <p:extLst>
      <p:ext uri="{BB962C8B-B14F-4D97-AF65-F5344CB8AC3E}">
        <p14:creationId xmlns:p14="http://schemas.microsoft.com/office/powerpoint/2010/main" val="3288351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53000">
              <a:srgbClr val="6F90B1">
                <a:alpha val="65000"/>
              </a:srgbClr>
            </a:gs>
            <a:gs pos="97000">
              <a:schemeClr val="bg2">
                <a:lumMod val="7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Monotype Corsiva" panose="03010101010201010101" pitchFamily="66" charset="0"/>
              </a:rPr>
              <a:t>Intenzita turbulence a námrazy</a:t>
            </a:r>
            <a:endParaRPr lang="cs-CZ" dirty="0"/>
          </a:p>
        </p:txBody>
      </p:sp>
      <p:sp>
        <p:nvSpPr>
          <p:cNvPr id="3" name="Zástupný symbol pro obsah 2"/>
          <p:cNvSpPr>
            <a:spLocks noGrp="1"/>
          </p:cNvSpPr>
          <p:nvPr>
            <p:ph sz="half" idx="1"/>
          </p:nvPr>
        </p:nvSpPr>
        <p:spPr/>
        <p:txBody>
          <a:bodyPr/>
          <a:lstStyle/>
          <a:p>
            <a:pPr marL="0" indent="0">
              <a:buNone/>
            </a:pPr>
            <a:r>
              <a:rPr lang="cs-CZ" sz="2400" dirty="0"/>
              <a:t>Intenzita turbulence se hodnotí </a:t>
            </a:r>
          </a:p>
          <a:p>
            <a:pPr marL="0" indent="0">
              <a:spcBef>
                <a:spcPts val="0"/>
              </a:spcBef>
              <a:buNone/>
            </a:pPr>
            <a:r>
              <a:rPr lang="cs-CZ" sz="2400" dirty="0"/>
              <a:t>podle míry přetížení</a:t>
            </a:r>
            <a:r>
              <a:rPr lang="cs-CZ" sz="2400" dirty="0" smtClean="0"/>
              <a:t>:</a:t>
            </a:r>
          </a:p>
          <a:p>
            <a:pPr marL="0" indent="0">
              <a:buNone/>
            </a:pPr>
            <a:r>
              <a:rPr lang="cs-CZ" sz="2400" dirty="0"/>
              <a:t>slabá		0,1 – 0,2g</a:t>
            </a:r>
          </a:p>
          <a:p>
            <a:pPr marL="0" indent="0">
              <a:buNone/>
            </a:pPr>
            <a:r>
              <a:rPr lang="cs-CZ" sz="2400" dirty="0"/>
              <a:t>mírná		0,2 – 0,5g</a:t>
            </a:r>
          </a:p>
          <a:p>
            <a:pPr marL="0" indent="0">
              <a:buNone/>
            </a:pPr>
            <a:r>
              <a:rPr lang="cs-CZ" sz="2400" dirty="0"/>
              <a:t>silná		0,5 – </a:t>
            </a:r>
            <a:r>
              <a:rPr lang="cs-CZ" sz="2400" dirty="0" smtClean="0"/>
              <a:t>1,0g</a:t>
            </a:r>
            <a:endParaRPr lang="cs-CZ" sz="2400" dirty="0"/>
          </a:p>
          <a:p>
            <a:pPr marL="0" indent="0">
              <a:buNone/>
            </a:pPr>
            <a:r>
              <a:rPr lang="cs-CZ" sz="2400" dirty="0"/>
              <a:t>velmi silná	více než </a:t>
            </a:r>
            <a:r>
              <a:rPr lang="cs-CZ" sz="2400" dirty="0" smtClean="0"/>
              <a:t>1,0g</a:t>
            </a:r>
            <a:endParaRPr lang="cs-CZ" sz="2400" dirty="0"/>
          </a:p>
          <a:p>
            <a:pPr marL="0" indent="0">
              <a:buNone/>
            </a:pPr>
            <a:endParaRPr lang="cs-CZ" dirty="0"/>
          </a:p>
        </p:txBody>
      </p:sp>
      <p:sp>
        <p:nvSpPr>
          <p:cNvPr id="4" name="Zástupný symbol pro obsah 3"/>
          <p:cNvSpPr>
            <a:spLocks noGrp="1"/>
          </p:cNvSpPr>
          <p:nvPr>
            <p:ph sz="half" idx="2"/>
          </p:nvPr>
        </p:nvSpPr>
        <p:spPr/>
        <p:txBody>
          <a:bodyPr/>
          <a:lstStyle/>
          <a:p>
            <a:pPr marL="0" indent="0">
              <a:buNone/>
            </a:pPr>
            <a:r>
              <a:rPr lang="cs-CZ" sz="2400" dirty="0" smtClean="0"/>
              <a:t>Intenzita námrazy se hodnotí podle rychlosti narůstání:</a:t>
            </a:r>
          </a:p>
          <a:p>
            <a:pPr marL="0" indent="0">
              <a:buNone/>
            </a:pPr>
            <a:r>
              <a:rPr lang="cs-CZ" sz="2400" dirty="0" smtClean="0"/>
              <a:t>slabá</a:t>
            </a:r>
            <a:r>
              <a:rPr lang="cs-CZ" sz="2400" dirty="0"/>
              <a:t>		  </a:t>
            </a:r>
            <a:r>
              <a:rPr lang="cs-CZ" sz="2400" dirty="0" smtClean="0"/>
              <a:t>0,1 – 0,6 </a:t>
            </a:r>
            <a:r>
              <a:rPr lang="cs-CZ" sz="2400" dirty="0"/>
              <a:t>mm/min</a:t>
            </a:r>
          </a:p>
          <a:p>
            <a:pPr marL="0" indent="0">
              <a:buNone/>
            </a:pPr>
            <a:r>
              <a:rPr lang="cs-CZ" sz="2400" dirty="0" smtClean="0"/>
              <a:t>mírná</a:t>
            </a:r>
            <a:r>
              <a:rPr lang="cs-CZ" sz="2400" dirty="0"/>
              <a:t>		</a:t>
            </a:r>
            <a:r>
              <a:rPr lang="cs-CZ" sz="2400" dirty="0" smtClean="0"/>
              <a:t>  0,6 – 1,0 </a:t>
            </a:r>
            <a:r>
              <a:rPr lang="cs-CZ" sz="2400" dirty="0"/>
              <a:t>mm/min</a:t>
            </a:r>
          </a:p>
          <a:p>
            <a:pPr marL="0" indent="0">
              <a:buNone/>
            </a:pPr>
            <a:r>
              <a:rPr lang="cs-CZ" sz="2400" dirty="0" smtClean="0"/>
              <a:t>silná</a:t>
            </a:r>
            <a:r>
              <a:rPr lang="cs-CZ" sz="2400" dirty="0"/>
              <a:t>		</a:t>
            </a:r>
            <a:r>
              <a:rPr lang="cs-CZ" sz="2400" dirty="0" smtClean="0"/>
              <a:t>  1,0 – 2,0 </a:t>
            </a:r>
            <a:r>
              <a:rPr lang="cs-CZ" sz="2400" dirty="0"/>
              <a:t>mm/min</a:t>
            </a:r>
          </a:p>
          <a:p>
            <a:pPr marL="0" indent="0">
              <a:buNone/>
            </a:pPr>
            <a:r>
              <a:rPr lang="cs-CZ" sz="2400" dirty="0" smtClean="0"/>
              <a:t>velmi silná</a:t>
            </a:r>
            <a:r>
              <a:rPr lang="cs-CZ" sz="2400" dirty="0"/>
              <a:t>	</a:t>
            </a:r>
            <a:r>
              <a:rPr lang="cs-CZ" sz="2400" dirty="0" smtClean="0"/>
              <a:t>nad </a:t>
            </a:r>
            <a:r>
              <a:rPr lang="cs-CZ" sz="2400" dirty="0"/>
              <a:t>2,0 mm/min</a:t>
            </a:r>
          </a:p>
        </p:txBody>
      </p:sp>
    </p:spTree>
    <p:extLst>
      <p:ext uri="{BB962C8B-B14F-4D97-AF65-F5344CB8AC3E}">
        <p14:creationId xmlns:p14="http://schemas.microsoft.com/office/powerpoint/2010/main" val="1911597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CC"/>
            </a:gs>
            <a:gs pos="96000">
              <a:schemeClr val="accent4">
                <a:lumMod val="0"/>
                <a:lumOff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2" name="Nadpis 1"/>
          <p:cNvSpPr>
            <a:spLocks noGrp="1"/>
          </p:cNvSpPr>
          <p:nvPr>
            <p:ph type="title"/>
          </p:nvPr>
        </p:nvSpPr>
        <p:spPr>
          <a:xfrm>
            <a:off x="70018" y="1213537"/>
            <a:ext cx="12051957" cy="829193"/>
          </a:xfrm>
        </p:spPr>
        <p:txBody>
          <a:bodyPr>
            <a:noAutofit/>
          </a:bodyPr>
          <a:lstStyle/>
          <a:p>
            <a:pPr algn="ctr"/>
            <a:r>
              <a:rPr lang="cs-CZ" sz="6000" b="1" dirty="0" smtClean="0">
                <a:solidFill>
                  <a:srgbClr val="FFFF00"/>
                </a:solidFill>
                <a:latin typeface="Lucida Calligraphy" panose="03010101010101010101" pitchFamily="66" charset="0"/>
              </a:rPr>
              <a:t>Dohlednost</a:t>
            </a:r>
            <a:endParaRPr lang="cs-CZ" sz="6000" b="1" dirty="0">
              <a:solidFill>
                <a:srgbClr val="FFFF00"/>
              </a:solidFill>
              <a:latin typeface="Lucida Calligraphy" panose="03010101010101010101" pitchFamily="66" charset="0"/>
            </a:endParaRPr>
          </a:p>
        </p:txBody>
      </p:sp>
    </p:spTree>
    <p:extLst>
      <p:ext uri="{BB962C8B-B14F-4D97-AF65-F5344CB8AC3E}">
        <p14:creationId xmlns:p14="http://schemas.microsoft.com/office/powerpoint/2010/main" val="1721004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7000">
              <a:schemeClr val="accent3">
                <a:lumMod val="95000"/>
                <a:lumOff val="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6" name="Rectangle 1"/>
          <p:cNvSpPr>
            <a:spLocks noGrp="1" noChangeArrowheads="1"/>
          </p:cNvSpPr>
          <p:nvPr>
            <p:ph sz="half" idx="2"/>
          </p:nvPr>
        </p:nvSpPr>
        <p:spPr bwMode="auto">
          <a:xfrm>
            <a:off x="700219" y="382101"/>
            <a:ext cx="10857468" cy="571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cs-CZ" altLang="cs-CZ" sz="2000" dirty="0" smtClean="0">
              <a:solidFill>
                <a:srgbClr val="0000FF"/>
              </a:solidFill>
              <a:latin typeface="Lucida Calligraphy" panose="03010101010101010101" pitchFamily="66"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lang="cs-CZ" altLang="cs-CZ" sz="6000" dirty="0" smtClean="0">
                <a:solidFill>
                  <a:srgbClr val="0000FF"/>
                </a:solidFill>
                <a:latin typeface="Lucida Calligraphy" panose="03010101010101010101" pitchFamily="66" charset="0"/>
                <a:cs typeface="Arial" panose="020B0604020202020204" pitchFamily="34" charset="0"/>
              </a:rPr>
              <a:t>D</a:t>
            </a:r>
            <a:r>
              <a:rPr kumimoji="0" lang="cs-CZ" altLang="cs-CZ" sz="6000" strike="noStrike" cap="none" normalizeH="0" baseline="0" dirty="0" smtClean="0">
                <a:ln>
                  <a:noFill/>
                </a:ln>
                <a:solidFill>
                  <a:srgbClr val="0000FF"/>
                </a:solidFill>
                <a:effectLst/>
                <a:latin typeface="Lucida Calligraphy" panose="03010101010101010101" pitchFamily="66" charset="0"/>
                <a:cs typeface="Arial" panose="020B0604020202020204" pitchFamily="34" charset="0"/>
              </a:rPr>
              <a:t>efinice</a:t>
            </a:r>
            <a:r>
              <a:rPr kumimoji="0" lang="cs-CZ" altLang="cs-CZ" sz="6000" b="1" strike="noStrike" cap="none" normalizeH="0" baseline="0" dirty="0" smtClean="0">
                <a:ln>
                  <a:noFill/>
                </a:ln>
                <a:solidFill>
                  <a:srgbClr val="0000FF"/>
                </a:solidFill>
                <a:effectLst/>
                <a:latin typeface="Lucida Calligraphy" panose="03010101010101010101" pitchFamily="66" charset="0"/>
                <a:cs typeface="Arial" panose="020B0604020202020204" pitchFamily="34" charset="0"/>
              </a:rPr>
              <a:t>:</a:t>
            </a:r>
            <a:r>
              <a:rPr kumimoji="0" lang="cs-CZ" altLang="cs-CZ" sz="6000" b="0" i="0" u="none" strike="noStrike" cap="none" normalizeH="0" baseline="0" dirty="0" smtClean="0">
                <a:ln>
                  <a:noFill/>
                </a:ln>
                <a:solidFill>
                  <a:srgbClr val="D60093"/>
                </a:solidFill>
                <a:effectLst/>
                <a:latin typeface="Lucida Calligraphy" panose="03010101010101010101" pitchFamily="66"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altLang="cs-CZ" sz="1000" b="0" i="0" u="none" strike="noStrike" cap="none" normalizeH="0" baseline="0" dirty="0" smtClean="0">
              <a:ln>
                <a:noFill/>
              </a:ln>
              <a:solidFill>
                <a:srgbClr val="D60093"/>
              </a:solidFill>
              <a:effectLst/>
              <a:latin typeface="Lucida Calligraphy" panose="03010101010101010101" pitchFamily="66"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lang="cs-CZ" altLang="cs-CZ" sz="3200" dirty="0">
                <a:solidFill>
                  <a:srgbClr val="D60093"/>
                </a:solidFill>
                <a:latin typeface="Times New Roman" panose="02020603050405020304" pitchFamily="18" charset="0"/>
                <a:cs typeface="Arial" panose="020B0604020202020204" pitchFamily="34" charset="0"/>
              </a:rPr>
              <a:t>	</a:t>
            </a:r>
            <a:r>
              <a:rPr kumimoji="0" lang="cs-CZ" altLang="cs-CZ" sz="2200" b="0" i="1" u="sng" strike="noStrike" cap="none" normalizeH="0" baseline="0" dirty="0" smtClean="0">
                <a:ln>
                  <a:noFill/>
                </a:ln>
                <a:solidFill>
                  <a:srgbClr val="0033CC"/>
                </a:solidFill>
                <a:effectLst/>
                <a:latin typeface="Arial" panose="020B0604020202020204" pitchFamily="34" charset="0"/>
                <a:cs typeface="Arial" panose="020B0604020202020204" pitchFamily="34" charset="0"/>
              </a:rPr>
              <a:t>lakonicky:</a:t>
            </a:r>
            <a:r>
              <a:rPr kumimoji="0" lang="cs-CZ" altLang="cs-CZ" sz="2000" b="0" i="0" u="none" strike="noStrike" cap="none" normalizeH="0" baseline="0" dirty="0" smtClean="0">
                <a:ln>
                  <a:noFill/>
                </a:ln>
                <a:solidFill>
                  <a:srgbClr val="D60093"/>
                </a:solidFill>
                <a:effectLst/>
                <a:latin typeface="Times New Roman" panose="02020603050405020304" pitchFamily="18" charset="0"/>
                <a:cs typeface="Arial" panose="020B0604020202020204" pitchFamily="34" charset="0"/>
              </a:rPr>
              <a:t> </a:t>
            </a:r>
            <a:r>
              <a:rPr kumimoji="0" lang="cs-CZ" altLang="cs-CZ" sz="2000" b="0" i="0" u="none" strike="noStrike" cap="none" normalizeH="0" dirty="0" smtClean="0">
                <a:ln>
                  <a:noFill/>
                </a:ln>
                <a:solidFill>
                  <a:srgbClr val="D60093"/>
                </a:solidFill>
                <a:effectLst/>
                <a:latin typeface="Times New Roman" panose="02020603050405020304" pitchFamily="18" charset="0"/>
                <a:cs typeface="Arial" panose="020B0604020202020204" pitchFamily="34" charset="0"/>
              </a:rPr>
              <a:t> </a:t>
            </a:r>
            <a:r>
              <a:rPr kumimoji="0" lang="cs-CZ" altLang="cs-CZ" sz="2200" b="0" i="1" u="none" strike="noStrike" cap="none" normalizeH="0" dirty="0" smtClean="0">
                <a:ln>
                  <a:noFill/>
                </a:ln>
                <a:effectLst/>
                <a:latin typeface="Arial" panose="020B0604020202020204" pitchFamily="34" charset="0"/>
                <a:cs typeface="Arial" panose="020B0604020202020204" pitchFamily="34" charset="0"/>
              </a:rPr>
              <a:t>dohlednost </a:t>
            </a:r>
            <a:r>
              <a:rPr kumimoji="0" lang="cs-CZ" altLang="cs-CZ" sz="2200" b="0" i="1" u="none" strike="noStrike" cap="none" normalizeH="0" baseline="0" dirty="0" smtClean="0">
                <a:ln>
                  <a:noFill/>
                </a:ln>
                <a:effectLst/>
                <a:latin typeface="Arial" panose="020B0604020202020204" pitchFamily="34" charset="0"/>
                <a:cs typeface="Arial" panose="020B0604020202020204" pitchFamily="34" charset="0"/>
              </a:rPr>
              <a:t>je </a:t>
            </a:r>
            <a:r>
              <a:rPr kumimoji="0" lang="cs-CZ" altLang="cs-CZ" sz="2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taková průzračnost vzduchu, při které jsme schopni na určitém pozadí rozeznat určité předměty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lang="cs-CZ" altLang="cs-CZ" sz="2200" i="1" dirty="0">
                <a:latin typeface="Arial" panose="020B0604020202020204" pitchFamily="34" charset="0"/>
                <a:cs typeface="Arial" panose="020B0604020202020204" pitchFamily="34" charset="0"/>
              </a:rPr>
              <a:t>	</a:t>
            </a:r>
            <a:r>
              <a:rPr kumimoji="0" lang="cs-CZ" altLang="cs-CZ" sz="2200" b="0" i="1" u="sng" strike="noStrike" cap="none" normalizeH="0" baseline="0" dirty="0" smtClean="0">
                <a:ln>
                  <a:noFill/>
                </a:ln>
                <a:solidFill>
                  <a:srgbClr val="0033CC"/>
                </a:solidFill>
                <a:effectLst/>
                <a:latin typeface="Arial" panose="020B0604020202020204" pitchFamily="34" charset="0"/>
                <a:cs typeface="Arial" panose="020B0604020202020204" pitchFamily="34" charset="0"/>
              </a:rPr>
              <a:t>přesněji:</a:t>
            </a:r>
            <a:r>
              <a:rPr kumimoji="0" lang="cs-CZ" altLang="cs-CZ" sz="2200" b="0" i="1" u="none" strike="noStrike" cap="none" normalizeH="0" baseline="0" dirty="0" smtClean="0">
                <a:ln>
                  <a:noFill/>
                </a:ln>
                <a:solidFill>
                  <a:srgbClr val="0033CC"/>
                </a:solidFill>
                <a:effectLst/>
                <a:latin typeface="Arial" panose="020B0604020202020204" pitchFamily="34" charset="0"/>
                <a:cs typeface="Arial" panose="020B0604020202020204" pitchFamily="34" charset="0"/>
              </a:rPr>
              <a:t> </a:t>
            </a:r>
            <a:r>
              <a:rPr kumimoji="0" lang="cs-CZ" altLang="cs-CZ" sz="2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definice je založena na kontrastu daného objektu a pozadí na kterém je předmět umístěn.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fontAlgn="base">
              <a:lnSpc>
                <a:spcPct val="100000"/>
              </a:lnSpc>
              <a:spcBef>
                <a:spcPct val="20000"/>
              </a:spcBef>
              <a:spcAft>
                <a:spcPct val="0"/>
              </a:spcAft>
              <a:buNone/>
            </a:pPr>
            <a:r>
              <a:rPr lang="cs-CZ" altLang="cs-CZ" dirty="0" smtClean="0">
                <a:solidFill>
                  <a:srgbClr val="40A245"/>
                </a:solidFill>
                <a:latin typeface="Monotype Corsiva" panose="03010101010201010101" pitchFamily="66" charset="0"/>
                <a:cs typeface="Arial" panose="020B0604020202020204" pitchFamily="34" charset="0"/>
              </a:rPr>
              <a:t>	</a:t>
            </a:r>
            <a:r>
              <a:rPr lang="cs-CZ" altLang="cs-CZ" b="1" u="sng" dirty="0" smtClean="0">
                <a:solidFill>
                  <a:srgbClr val="40A245"/>
                </a:solidFill>
                <a:latin typeface="Monotype Corsiva" panose="03010101010201010101" pitchFamily="66" charset="0"/>
                <a:cs typeface="Arial" panose="020B0604020202020204" pitchFamily="34" charset="0"/>
              </a:rPr>
              <a:t>Je to subjektivní odhad,</a:t>
            </a:r>
            <a:r>
              <a:rPr lang="cs-CZ" altLang="cs-CZ" b="1" i="1" dirty="0" smtClean="0">
                <a:solidFill>
                  <a:srgbClr val="40A245"/>
                </a:solidFill>
                <a:latin typeface="Monotype Corsiva" panose="03010101010201010101" pitchFamily="66" charset="0"/>
                <a:cs typeface="Arial" panose="020B0604020202020204" pitchFamily="34" charset="0"/>
              </a:rPr>
              <a:t> </a:t>
            </a:r>
            <a:r>
              <a:rPr lang="cs-CZ" altLang="cs-CZ" sz="2200" i="1" dirty="0" smtClean="0">
                <a:latin typeface="Arial" panose="020B0604020202020204" pitchFamily="34" charset="0"/>
                <a:cs typeface="Arial" panose="020B0604020202020204" pitchFamily="34" charset="0"/>
              </a:rPr>
              <a:t>který závisí</a:t>
            </a:r>
            <a:r>
              <a:rPr kumimoji="0" lang="cs-CZ" altLang="cs-CZ" sz="2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na citlivosti oka pozorovatele; unavené oko, např. po noční směně, vidí hůře, než oko pozorovatele, který nastupuje do směny odpočatý. </a:t>
            </a:r>
            <a:r>
              <a:rPr lang="cs-CZ" altLang="cs-CZ" sz="2200" i="1" dirty="0">
                <a:latin typeface="Arial" panose="020B0604020202020204" pitchFamily="34" charset="0"/>
                <a:cs typeface="Arial" panose="020B0604020202020204" pitchFamily="34" charset="0"/>
              </a:rPr>
              <a:t>Je to dohlednost horizontální</a:t>
            </a:r>
            <a:r>
              <a:rPr lang="cs-CZ" altLang="cs-CZ" sz="2200" i="1" dirty="0" smtClean="0">
                <a:latin typeface="Arial" panose="020B0604020202020204" pitchFamily="34" charset="0"/>
                <a:cs typeface="Arial" panose="020B0604020202020204" pitchFamily="34" charset="0"/>
              </a:rPr>
              <a:t>. </a:t>
            </a:r>
            <a:r>
              <a:rPr lang="cs-CZ" altLang="cs-CZ" sz="2200" i="1" dirty="0">
                <a:latin typeface="Arial" panose="020B0604020202020204" pitchFamily="34" charset="0"/>
                <a:cs typeface="Arial" panose="020B0604020202020204" pitchFamily="34" charset="0"/>
              </a:rPr>
              <a:t>Ne zrovna šťastně se o ní hovoří jako o dohlednosti meteorologické. </a:t>
            </a:r>
            <a:endParaRPr lang="cs-CZ" altLang="cs-CZ" sz="2400" i="1" u="sng" dirty="0">
              <a:solidFill>
                <a:srgbClr val="0033CC"/>
              </a:solidFill>
              <a:latin typeface="Monotype Corsiva" panose="03010101010201010101" pitchFamily="66" charset="0"/>
              <a:cs typeface="Arial" panose="020B0604020202020204" pitchFamily="34" charset="0"/>
            </a:endParaRPr>
          </a:p>
        </p:txBody>
      </p:sp>
    </p:spTree>
    <p:extLst>
      <p:ext uri="{BB962C8B-B14F-4D97-AF65-F5344CB8AC3E}">
        <p14:creationId xmlns:p14="http://schemas.microsoft.com/office/powerpoint/2010/main" val="1210942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57000">
              <a:schemeClr val="accent3">
                <a:lumMod val="95000"/>
                <a:lumOff val="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930389" y="313039"/>
            <a:ext cx="78534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cs-CZ" altLang="cs-CZ" sz="4400" b="0" i="0" u="none" strike="noStrike" cap="none" normalizeH="0" baseline="0" dirty="0" smtClean="0">
                <a:ln>
                  <a:noFill/>
                </a:ln>
                <a:solidFill>
                  <a:srgbClr val="0033CC"/>
                </a:solidFill>
                <a:effectLst/>
                <a:latin typeface="Lucida Handwriting" panose="03010101010101010101" pitchFamily="66" charset="0"/>
                <a:cs typeface="Arial" panose="020B0604020202020204" pitchFamily="34" charset="0"/>
              </a:rPr>
              <a:t>Dohlednost - viditelnost</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156521" y="1350882"/>
            <a:ext cx="11994292" cy="537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Tx/>
              <a:buChar char="•"/>
            </a:pPr>
            <a:r>
              <a:rPr kumimoji="0" lang="cs-CZ" altLang="cs-CZ" sz="2800"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cs typeface="Arial" panose="020B0604020202020204" pitchFamily="34" charset="0"/>
              </a:rPr>
              <a:t>Pojmy dohlednost a viditelno</a:t>
            </a:r>
            <a:r>
              <a:rPr kumimoji="0" lang="cs-CZ" altLang="cs-CZ" sz="2800" b="0"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cs typeface="Arial" panose="020B0604020202020204" pitchFamily="34" charset="0"/>
              </a:rPr>
              <a:t>st</a:t>
            </a:r>
            <a:r>
              <a:rPr kumimoji="0" lang="cs-CZ" altLang="cs-CZ"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cs-CZ" altLang="cs-CZ"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jsou často zaměňovány. Viditelnost je možnost daný předmět vůbec vidět, ale nerozeznáme jej od pozadí. </a:t>
            </a:r>
            <a:r>
              <a:rPr lang="cs-CZ" altLang="cs-CZ" sz="2200" dirty="0">
                <a:cs typeface="Arial" panose="020B0604020202020204" pitchFamily="34" charset="0"/>
              </a:rPr>
              <a:t>Tuto skutečnost dobře známe např. při jízdě v noci. </a:t>
            </a:r>
            <a:r>
              <a:rPr lang="cs-CZ" altLang="cs-CZ" sz="2200" dirty="0" smtClean="0">
                <a:cs typeface="Arial" panose="020B0604020202020204" pitchFamily="34" charset="0"/>
              </a:rPr>
              <a:t>V </a:t>
            </a:r>
            <a:r>
              <a:rPr lang="cs-CZ" altLang="cs-CZ" sz="2200" dirty="0">
                <a:cs typeface="Arial" panose="020B0604020202020204" pitchFamily="34" charset="0"/>
              </a:rPr>
              <a:t>noci může být výborná dohlednost, ale špatná viditelnost. </a:t>
            </a:r>
            <a:r>
              <a:rPr lang="cs-CZ" altLang="cs-CZ" sz="2200" dirty="0" smtClean="0">
                <a:cs typeface="Arial" panose="020B0604020202020204" pitchFamily="34" charset="0"/>
              </a:rPr>
              <a:t>Záměna </a:t>
            </a:r>
            <a:r>
              <a:rPr lang="cs-CZ" altLang="cs-CZ" sz="2200" dirty="0">
                <a:cs typeface="Arial" panose="020B0604020202020204" pitchFamily="34" charset="0"/>
              </a:rPr>
              <a:t>výrazů má </a:t>
            </a:r>
            <a:r>
              <a:rPr lang="cs-CZ" altLang="cs-CZ" sz="2200" dirty="0" smtClean="0">
                <a:cs typeface="Arial" panose="020B0604020202020204" pitchFamily="34" charset="0"/>
              </a:rPr>
              <a:t>zřejmě původ </a:t>
            </a:r>
            <a:r>
              <a:rPr lang="cs-CZ" altLang="cs-CZ" sz="2200" dirty="0">
                <a:cs typeface="Arial" panose="020B0604020202020204" pitchFamily="34" charset="0"/>
              </a:rPr>
              <a:t>v anglickém výrazu </a:t>
            </a:r>
            <a:r>
              <a:rPr lang="cs-CZ" altLang="cs-CZ" sz="2800" u="sng" dirty="0" err="1">
                <a:solidFill>
                  <a:srgbClr val="0033CC"/>
                </a:solidFill>
                <a:latin typeface="Monotype Corsiva" panose="03010101010201010101" pitchFamily="66" charset="0"/>
                <a:cs typeface="Arial" panose="020B0604020202020204" pitchFamily="34" charset="0"/>
              </a:rPr>
              <a:t>visibility</a:t>
            </a:r>
            <a:r>
              <a:rPr lang="cs-CZ" altLang="cs-CZ" sz="2800" dirty="0">
                <a:solidFill>
                  <a:srgbClr val="0033CC"/>
                </a:solidFill>
                <a:latin typeface="Monotype Corsiva" panose="03010101010201010101" pitchFamily="66" charset="0"/>
                <a:cs typeface="Arial" panose="020B0604020202020204" pitchFamily="34" charset="0"/>
              </a:rPr>
              <a:t>,</a:t>
            </a:r>
            <a:r>
              <a:rPr lang="cs-CZ" altLang="cs-CZ" sz="2200" dirty="0">
                <a:cs typeface="Arial" panose="020B0604020202020204" pitchFamily="34" charset="0"/>
              </a:rPr>
              <a:t> který v češtině znamená </a:t>
            </a:r>
            <a:r>
              <a:rPr lang="cs-CZ" altLang="cs-CZ" sz="2800" u="sng" dirty="0">
                <a:solidFill>
                  <a:srgbClr val="0033CC"/>
                </a:solidFill>
                <a:latin typeface="Monotype Corsiva" panose="03010101010201010101" pitchFamily="66" charset="0"/>
                <a:cs typeface="Arial" panose="020B0604020202020204" pitchFamily="34" charset="0"/>
              </a:rPr>
              <a:t>dohlednost i viditelnost</a:t>
            </a:r>
            <a:r>
              <a:rPr lang="cs-CZ" altLang="cs-CZ" sz="2800" u="sng" dirty="0" smtClean="0">
                <a:solidFill>
                  <a:srgbClr val="0033CC"/>
                </a:solidFill>
                <a:latin typeface="Monotype Corsiva" panose="03010101010201010101" pitchFamily="66" charset="0"/>
                <a:cs typeface="Arial" panose="020B0604020202020204" pitchFamily="34" charset="0"/>
              </a:rPr>
              <a:t>.</a:t>
            </a:r>
            <a:r>
              <a:rPr lang="cs-CZ" altLang="cs-CZ" sz="2800" dirty="0" smtClean="0">
                <a:solidFill>
                  <a:srgbClr val="0033CC"/>
                </a:solidFill>
                <a:latin typeface="Monotype Corsiva" panose="03010101010201010101" pitchFamily="66" charset="0"/>
                <a:cs typeface="Arial" panose="020B0604020202020204" pitchFamily="34" charset="0"/>
              </a:rPr>
              <a:t> </a:t>
            </a:r>
          </a:p>
          <a:p>
            <a:pPr marL="0" indent="0" eaLnBrk="1" hangingPunct="1">
              <a:lnSpc>
                <a:spcPct val="80000"/>
              </a:lnSpc>
              <a:spcBef>
                <a:spcPct val="20000"/>
              </a:spcBef>
            </a:pPr>
            <a:endParaRPr kumimoji="0" lang="cs-CZ" altLang="cs-CZ"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Tx/>
              <a:buSzTx/>
              <a:buFontTx/>
              <a:buChar char="•"/>
              <a:tabLst/>
            </a:pPr>
            <a:r>
              <a:rPr kumimoji="0" lang="cs-CZ" altLang="cs-CZ" sz="2800" b="0"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cs typeface="Arial" panose="020B0604020202020204" pitchFamily="34" charset="0"/>
              </a:rPr>
              <a:t>Viditelnost</a:t>
            </a:r>
            <a:r>
              <a:rPr kumimoji="0" lang="cs-CZ" altLang="cs-CZ"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je označení pro vodorovnou vzdálenost, na kterou lze spatřit objekty nebo zdroj světla. Viditelnost je sledovanou vlastností atmosféry pro leteckou, silniční nebo námořní dopravu. Viditelnost zmenšují atmosférické srážky (déšť, sníh, kroupy apod.) a aerosoly rozptýlené ve vzduchu (mlha, prach a znečišťující látky). V ideálních podmínkách s velmi čistým vzduchem (polární či horské oblasti) může být viditelnost i přes 100 km.</a:t>
            </a:r>
          </a:p>
          <a:p>
            <a:pPr marL="0" marR="0" lvl="0" indent="0" algn="l" defTabSz="914400" rtl="0" eaLnBrk="1" fontAlgn="base" latinLnBrk="0" hangingPunct="1">
              <a:lnSpc>
                <a:spcPct val="80000"/>
              </a:lnSpc>
              <a:spcBef>
                <a:spcPct val="20000"/>
              </a:spcBef>
              <a:spcAft>
                <a:spcPct val="0"/>
              </a:spcAft>
              <a:buClrTx/>
              <a:buSzTx/>
              <a:tabLst/>
            </a:pPr>
            <a:endParaRPr kumimoji="0" lang="cs-CZ" altLang="cs-CZ"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0" eaLnBrk="1" hangingPunct="1">
              <a:lnSpc>
                <a:spcPct val="80000"/>
              </a:lnSpc>
              <a:spcBef>
                <a:spcPct val="20000"/>
              </a:spcBef>
              <a:buFontTx/>
              <a:buChar char="•"/>
            </a:pPr>
            <a:r>
              <a:rPr kumimoji="0" lang="cs-CZ" altLang="cs-CZ" sz="2800" b="0"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cs typeface="Arial" panose="020B0604020202020204" pitchFamily="34" charset="0"/>
              </a:rPr>
              <a:t>Dohlednost</a:t>
            </a:r>
            <a:r>
              <a:rPr kumimoji="0" lang="cs-CZ" altLang="cs-CZ" sz="2400" b="0"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cs typeface="Arial" panose="020B0604020202020204" pitchFamily="34" charset="0"/>
              </a:rPr>
              <a:t> </a:t>
            </a:r>
            <a:r>
              <a:rPr lang="cs-CZ" altLang="cs-CZ" sz="2200" dirty="0">
                <a:cs typeface="Arial" panose="020B0604020202020204" pitchFamily="34" charset="0"/>
              </a:rPr>
              <a:t> označuje </a:t>
            </a:r>
            <a:r>
              <a:rPr kumimoji="0" lang="cs-CZ" altLang="cs-CZ"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v meteorologii vzdálenost, kdy je kontrast daného objektu a jeho pozadí právě roven prahu kontrastové citlivosti oka pozorovatele. Ve dne je to vzdálenost, na kterou lze spolehlivě rozeznat černý předmět o úhlové velikosti 0,5–5°, umístěný u země na světlém pozadí (obloha nad hranicí s horizontem nebo mlha).</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411926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57000">
              <a:schemeClr val="accent3">
                <a:lumMod val="95000"/>
                <a:lumOff val="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97010" y="362464"/>
            <a:ext cx="10515600" cy="1458098"/>
          </a:xfrm>
        </p:spPr>
        <p:txBody>
          <a:bodyPr>
            <a:noAutofit/>
          </a:bodyPr>
          <a:lstStyle/>
          <a:p>
            <a:pPr algn="ctr"/>
            <a:r>
              <a:rPr lang="cs-CZ" dirty="0" smtClean="0">
                <a:solidFill>
                  <a:schemeClr val="accent2">
                    <a:lumMod val="50000"/>
                  </a:schemeClr>
                </a:solidFill>
                <a:latin typeface="Lucida Calligraphy" panose="03010101010101010101" pitchFamily="66" charset="0"/>
              </a:rPr>
              <a:t>Rozeznáváme </a:t>
            </a:r>
            <a:r>
              <a:rPr lang="cs-CZ" sz="6600" dirty="0" smtClean="0">
                <a:solidFill>
                  <a:schemeClr val="accent2">
                    <a:lumMod val="50000"/>
                  </a:schemeClr>
                </a:solidFill>
                <a:latin typeface="Monotype Corsiva" panose="03010101010201010101" pitchFamily="66" charset="0"/>
              </a:rPr>
              <a:t>3</a:t>
            </a:r>
            <a:r>
              <a:rPr lang="cs-CZ" dirty="0" smtClean="0">
                <a:solidFill>
                  <a:schemeClr val="accent2">
                    <a:lumMod val="50000"/>
                  </a:schemeClr>
                </a:solidFill>
                <a:latin typeface="Lucida Calligraphy" panose="03010101010101010101" pitchFamily="66" charset="0"/>
              </a:rPr>
              <a:t> druhy dohlednosti:</a:t>
            </a:r>
            <a:endParaRPr lang="cs-CZ" dirty="0">
              <a:solidFill>
                <a:schemeClr val="accent2">
                  <a:lumMod val="50000"/>
                </a:schemeClr>
              </a:solidFill>
              <a:latin typeface="Lucida Calligraphy" panose="03010101010101010101" pitchFamily="66" charset="0"/>
            </a:endParaRPr>
          </a:p>
        </p:txBody>
      </p:sp>
      <p:sp>
        <p:nvSpPr>
          <p:cNvPr id="3" name="Zástupný symbol pro obsah 2"/>
          <p:cNvSpPr>
            <a:spLocks noGrp="1"/>
          </p:cNvSpPr>
          <p:nvPr>
            <p:ph sz="half" idx="1"/>
          </p:nvPr>
        </p:nvSpPr>
        <p:spPr>
          <a:xfrm>
            <a:off x="248818" y="2100648"/>
            <a:ext cx="11943182" cy="4497860"/>
          </a:xfrm>
        </p:spPr>
        <p:txBody>
          <a:bodyPr/>
          <a:lstStyle/>
          <a:p>
            <a:r>
              <a:rPr lang="cs-CZ" u="sng" dirty="0" smtClean="0">
                <a:effectLst>
                  <a:outerShdw blurRad="38100" dist="38100" dir="2700000" algn="tl">
                    <a:srgbClr val="000000">
                      <a:alpha val="43137"/>
                    </a:srgbClr>
                  </a:outerShdw>
                </a:effectLst>
              </a:rPr>
              <a:t>Horizontální</a:t>
            </a:r>
            <a:r>
              <a:rPr lang="cs-CZ" dirty="0" smtClean="0"/>
              <a:t>  (nesprávně, ale hojně nazývaná „meteorologická“)</a:t>
            </a:r>
          </a:p>
          <a:p>
            <a:pPr lvl="1">
              <a:buFont typeface="Wingdings" panose="05000000000000000000" pitchFamily="2" charset="2"/>
              <a:buChar char="Ø"/>
            </a:pPr>
            <a:r>
              <a:rPr lang="cs-CZ" i="1" dirty="0" smtClean="0">
                <a:solidFill>
                  <a:srgbClr val="0000FF"/>
                </a:solidFill>
                <a:effectLst>
                  <a:outerShdw blurRad="38100" dist="38100" dir="2700000" algn="tl">
                    <a:srgbClr val="000000">
                      <a:alpha val="43137"/>
                    </a:srgbClr>
                  </a:outerShdw>
                </a:effectLst>
              </a:rPr>
              <a:t>subjektivní odhad:</a:t>
            </a:r>
            <a:r>
              <a:rPr lang="cs-CZ" dirty="0" smtClean="0">
                <a:solidFill>
                  <a:srgbClr val="0000FF"/>
                </a:solidFill>
                <a:effectLst>
                  <a:outerShdw blurRad="38100" dist="38100" dir="2700000" algn="tl">
                    <a:srgbClr val="000000">
                      <a:alpha val="43137"/>
                    </a:srgbClr>
                  </a:outerShdw>
                </a:effectLst>
              </a:rPr>
              <a:t> </a:t>
            </a:r>
            <a:r>
              <a:rPr lang="cs-CZ" dirty="0" smtClean="0"/>
              <a:t>převažující dohlednost, výskyt ve více než 50-ti % ; je-li v některém směru pod 1500m, do hlášení se ještě vkládá jako minimální dohlednost.</a:t>
            </a:r>
          </a:p>
          <a:p>
            <a:pPr lvl="0"/>
            <a:r>
              <a:rPr lang="cs-CZ" u="sng" dirty="0" smtClean="0">
                <a:effectLst>
                  <a:outerShdw blurRad="38100" dist="38100" dir="2700000" algn="tl">
                    <a:srgbClr val="000000">
                      <a:alpha val="43137"/>
                    </a:srgbClr>
                  </a:outerShdw>
                </a:effectLst>
              </a:rPr>
              <a:t>Dráhová</a:t>
            </a:r>
            <a:r>
              <a:rPr lang="cs-CZ" dirty="0" smtClean="0"/>
              <a:t> (jediná, která se </a:t>
            </a:r>
            <a:r>
              <a:rPr lang="cs-CZ" dirty="0" smtClean="0"/>
              <a:t>měří; hlavně ve </a:t>
            </a:r>
            <a:r>
              <a:rPr lang="cs-CZ" dirty="0" smtClean="0"/>
              <a:t>směru startu a přistání v zóně bodu dotyku;</a:t>
            </a:r>
            <a:r>
              <a:rPr lang="cs-CZ" altLang="cs-CZ" i="1" dirty="0" smtClean="0">
                <a:latin typeface="Arial" panose="020B0604020202020204" pitchFamily="34" charset="0"/>
                <a:cs typeface="Arial" panose="020B0604020202020204" pitchFamily="34" charset="0"/>
              </a:rPr>
              <a:t> </a:t>
            </a:r>
            <a:r>
              <a:rPr lang="cs-CZ" altLang="cs-CZ" i="1" dirty="0">
                <a:cs typeface="Arial" panose="020B0604020202020204" pitchFamily="34" charset="0"/>
              </a:rPr>
              <a:t>měří se pomocí </a:t>
            </a:r>
            <a:r>
              <a:rPr lang="cs-CZ" altLang="cs-CZ" i="1" dirty="0" err="1">
                <a:cs typeface="Arial" panose="020B0604020202020204" pitchFamily="34" charset="0"/>
              </a:rPr>
              <a:t>transmisometru</a:t>
            </a:r>
            <a:r>
              <a:rPr lang="cs-CZ" altLang="cs-CZ" i="1" dirty="0">
                <a:cs typeface="Arial" panose="020B0604020202020204" pitchFamily="34" charset="0"/>
              </a:rPr>
              <a:t> podél VPD, v závislosti na kategorii </a:t>
            </a:r>
            <a:r>
              <a:rPr lang="cs-CZ" altLang="cs-CZ" i="1" dirty="0" smtClean="0">
                <a:cs typeface="Arial" panose="020B0604020202020204" pitchFamily="34" charset="0"/>
              </a:rPr>
              <a:t>letiště </a:t>
            </a:r>
            <a:r>
              <a:rPr lang="cs-CZ" altLang="cs-CZ" i="1" dirty="0" smtClean="0">
                <a:cs typeface="Arial" panose="020B0604020202020204" pitchFamily="34" charset="0"/>
              </a:rPr>
              <a:t>1 </a:t>
            </a:r>
            <a:r>
              <a:rPr lang="cs-CZ" altLang="cs-CZ" i="1" dirty="0">
                <a:cs typeface="Arial" panose="020B0604020202020204" pitchFamily="34" charset="0"/>
              </a:rPr>
              <a:t>– 3 </a:t>
            </a:r>
            <a:r>
              <a:rPr lang="cs-CZ" altLang="cs-CZ" i="1" dirty="0" smtClean="0">
                <a:cs typeface="Arial" panose="020B0604020202020204" pitchFamily="34" charset="0"/>
              </a:rPr>
              <a:t>přístroji</a:t>
            </a:r>
            <a:r>
              <a:rPr lang="cs-CZ" dirty="0" smtClean="0"/>
              <a:t>).</a:t>
            </a:r>
            <a:endParaRPr lang="cs-CZ" dirty="0" smtClean="0"/>
          </a:p>
          <a:p>
            <a:pPr lvl="1">
              <a:buFont typeface="Wingdings" panose="05000000000000000000" pitchFamily="2" charset="2"/>
              <a:buChar char="Ø"/>
            </a:pPr>
            <a:r>
              <a:rPr lang="cs-CZ" i="1" dirty="0" smtClean="0">
                <a:solidFill>
                  <a:srgbClr val="0000FF"/>
                </a:solidFill>
                <a:effectLst>
                  <a:outerShdw blurRad="38100" dist="38100" dir="2700000" algn="tl">
                    <a:srgbClr val="000000">
                      <a:alpha val="43137"/>
                    </a:srgbClr>
                  </a:outerShdw>
                </a:effectLst>
              </a:rPr>
              <a:t>ICAO-definice:</a:t>
            </a:r>
            <a:r>
              <a:rPr lang="cs-CZ" dirty="0" smtClean="0"/>
              <a:t> vzdálenost, při které může </a:t>
            </a:r>
            <a:r>
              <a:rPr lang="cs-CZ" dirty="0"/>
              <a:t>pilot </a:t>
            </a:r>
            <a:r>
              <a:rPr lang="cs-CZ" dirty="0" smtClean="0"/>
              <a:t>z paluby letadla, </a:t>
            </a:r>
            <a:r>
              <a:rPr lang="cs-CZ" dirty="0"/>
              <a:t>umístěného v ose </a:t>
            </a:r>
            <a:r>
              <a:rPr lang="cs-CZ" dirty="0" smtClean="0"/>
              <a:t>vzletové </a:t>
            </a:r>
            <a:r>
              <a:rPr lang="cs-CZ" dirty="0"/>
              <a:t>a přistávací </a:t>
            </a:r>
            <a:r>
              <a:rPr lang="cs-CZ" dirty="0" smtClean="0"/>
              <a:t>dráhy, vidět značky</a:t>
            </a:r>
            <a:r>
              <a:rPr lang="cs-CZ" dirty="0"/>
              <a:t>, </a:t>
            </a:r>
            <a:r>
              <a:rPr lang="cs-CZ" dirty="0" smtClean="0"/>
              <a:t>světla </a:t>
            </a:r>
            <a:r>
              <a:rPr lang="cs-CZ" dirty="0"/>
              <a:t>osy </a:t>
            </a:r>
            <a:r>
              <a:rPr lang="cs-CZ" dirty="0" smtClean="0"/>
              <a:t>nebo ohraničení dráhy.</a:t>
            </a:r>
          </a:p>
          <a:p>
            <a:r>
              <a:rPr lang="cs-CZ" u="sng" dirty="0" smtClean="0">
                <a:effectLst>
                  <a:outerShdw blurRad="38100" dist="38100" dir="2700000" algn="tl">
                    <a:srgbClr val="000000">
                      <a:alpha val="43137"/>
                    </a:srgbClr>
                  </a:outerShdw>
                </a:effectLst>
              </a:rPr>
              <a:t>Letová,</a:t>
            </a:r>
            <a:r>
              <a:rPr lang="cs-CZ" dirty="0" smtClean="0"/>
              <a:t> také šikmá (indikovaná pilotem z kabiny směrem k povrchu země)</a:t>
            </a:r>
          </a:p>
          <a:p>
            <a:pPr lvl="1">
              <a:buFont typeface="Wingdings" panose="05000000000000000000" pitchFamily="2" charset="2"/>
              <a:buChar char="Ø"/>
            </a:pPr>
            <a:r>
              <a:rPr lang="cs-CZ" i="1" dirty="0" smtClean="0">
                <a:solidFill>
                  <a:srgbClr val="0000FF"/>
                </a:solidFill>
                <a:effectLst>
                  <a:outerShdw blurRad="38100" dist="38100" dir="2700000" algn="tl">
                    <a:srgbClr val="000000">
                      <a:alpha val="43137"/>
                    </a:srgbClr>
                  </a:outerShdw>
                </a:effectLst>
              </a:rPr>
              <a:t>Inverze: </a:t>
            </a:r>
            <a:r>
              <a:rPr lang="cs-CZ" dirty="0" smtClean="0"/>
              <a:t>s přibývající výškou se letová dohlednost zhoršuje; nad hranicí inverze bývá </a:t>
            </a:r>
            <a:r>
              <a:rPr lang="cs-CZ" dirty="0" err="1" smtClean="0"/>
              <a:t>dopředná</a:t>
            </a:r>
            <a:r>
              <a:rPr lang="cs-CZ" dirty="0" smtClean="0"/>
              <a:t> dohlednost vynikající, bohužel </a:t>
            </a:r>
            <a:r>
              <a:rPr lang="cs-CZ" dirty="0"/>
              <a:t>– </a:t>
            </a:r>
            <a:r>
              <a:rPr lang="cs-CZ" dirty="0" smtClean="0"/>
              <a:t>piloti ji často </a:t>
            </a:r>
            <a:r>
              <a:rPr lang="cs-CZ" dirty="0"/>
              <a:t>chybně </a:t>
            </a:r>
            <a:r>
              <a:rPr lang="cs-CZ" dirty="0" smtClean="0"/>
              <a:t>nazývají letovou.</a:t>
            </a:r>
            <a:endParaRPr lang="cs-CZ" dirty="0"/>
          </a:p>
        </p:txBody>
      </p:sp>
    </p:spTree>
    <p:extLst>
      <p:ext uri="{BB962C8B-B14F-4D97-AF65-F5344CB8AC3E}">
        <p14:creationId xmlns:p14="http://schemas.microsoft.com/office/powerpoint/2010/main" val="1808905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1343">
              <a:srgbClr val="E1E1E1"/>
            </a:gs>
            <a:gs pos="39000">
              <a:schemeClr val="bg1">
                <a:lumMod val="65000"/>
              </a:schemeClr>
            </a:gs>
            <a:gs pos="0">
              <a:schemeClr val="accent3">
                <a:lumMod val="5000"/>
                <a:lumOff val="95000"/>
              </a:schemeClr>
            </a:gs>
            <a:gs pos="97000">
              <a:schemeClr val="accent3">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38745"/>
          </a:xfrm>
        </p:spPr>
        <p:txBody>
          <a:bodyPr/>
          <a:lstStyle/>
          <a:p>
            <a:pPr algn="ctr"/>
            <a:r>
              <a:rPr lang="cs-CZ" dirty="0" smtClean="0">
                <a:solidFill>
                  <a:srgbClr val="0000FF"/>
                </a:solidFill>
                <a:latin typeface="Lucida Calligraphy" panose="03010101010101010101" pitchFamily="66" charset="0"/>
              </a:rPr>
              <a:t>Plánek dohlednosti</a:t>
            </a:r>
            <a:endParaRPr lang="cs-CZ" dirty="0">
              <a:solidFill>
                <a:srgbClr val="0000FF"/>
              </a:solidFill>
              <a:latin typeface="Lucida Calligraphy" panose="03010101010101010101" pitchFamily="66" charset="0"/>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431" y="1296909"/>
            <a:ext cx="6351099" cy="5508964"/>
          </a:xfrm>
          <a:prstGeom prst="rect">
            <a:avLst/>
          </a:prstGeom>
        </p:spPr>
      </p:pic>
    </p:spTree>
    <p:extLst>
      <p:ext uri="{BB962C8B-B14F-4D97-AF65-F5344CB8AC3E}">
        <p14:creationId xmlns:p14="http://schemas.microsoft.com/office/powerpoint/2010/main" val="587036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7788" cy="6858000"/>
          </a:xfrm>
          <a:prstGeom prst="rect">
            <a:avLst/>
          </a:prstGeom>
        </p:spPr>
      </p:pic>
      <p:pic>
        <p:nvPicPr>
          <p:cNvPr id="6" name="Picture 6" descr="logo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76"/>
            <a:ext cx="35718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p:cNvSpPr txBox="1"/>
          <p:nvPr/>
        </p:nvSpPr>
        <p:spPr>
          <a:xfrm>
            <a:off x="3077089" y="1904914"/>
            <a:ext cx="5609968" cy="1015663"/>
          </a:xfrm>
          <a:prstGeom prst="rect">
            <a:avLst/>
          </a:prstGeom>
          <a:noFill/>
        </p:spPr>
        <p:txBody>
          <a:bodyPr wrap="square" rtlCol="0">
            <a:spAutoFit/>
          </a:bodyPr>
          <a:lstStyle/>
          <a:p>
            <a:r>
              <a:rPr lang="cs-CZ" sz="6000" dirty="0" smtClean="0">
                <a:solidFill>
                  <a:srgbClr val="FFFF00"/>
                </a:solidFill>
                <a:latin typeface="Lucida Calligraphy" panose="03010101010101010101" pitchFamily="66" charset="0"/>
              </a:rPr>
              <a:t>Meteorologie</a:t>
            </a:r>
            <a:endParaRPr lang="cs-CZ" sz="6000" dirty="0">
              <a:solidFill>
                <a:srgbClr val="FFFF00"/>
              </a:solidFill>
              <a:latin typeface="Lucida Calligraphy" panose="03010101010101010101" pitchFamily="66" charset="0"/>
            </a:endParaRPr>
          </a:p>
        </p:txBody>
      </p:sp>
      <p:pic>
        <p:nvPicPr>
          <p:cNvPr id="14" name="Obráze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714" y="52376"/>
            <a:ext cx="2514286" cy="609524"/>
          </a:xfrm>
          <a:prstGeom prst="rect">
            <a:avLst/>
          </a:prstGeom>
        </p:spPr>
      </p:pic>
      <p:sp>
        <p:nvSpPr>
          <p:cNvPr id="15" name="TextovéPole 14"/>
          <p:cNvSpPr txBox="1"/>
          <p:nvPr/>
        </p:nvSpPr>
        <p:spPr>
          <a:xfrm>
            <a:off x="0" y="5821900"/>
            <a:ext cx="2759676" cy="461665"/>
          </a:xfrm>
          <a:prstGeom prst="rect">
            <a:avLst/>
          </a:prstGeom>
          <a:noFill/>
        </p:spPr>
        <p:txBody>
          <a:bodyPr wrap="square" rtlCol="0">
            <a:spAutoFit/>
          </a:bodyPr>
          <a:lstStyle/>
          <a:p>
            <a:pPr algn="ctr"/>
            <a:r>
              <a:rPr lang="cs-CZ" sz="2400" b="1" dirty="0" smtClean="0">
                <a:solidFill>
                  <a:srgbClr val="002060"/>
                </a:solidFill>
              </a:rPr>
              <a:t>Seminář ŘLP pro GA</a:t>
            </a:r>
            <a:endParaRPr lang="cs-CZ" sz="2400" b="1" dirty="0">
              <a:solidFill>
                <a:srgbClr val="002060"/>
              </a:solidFill>
            </a:endParaRPr>
          </a:p>
        </p:txBody>
      </p:sp>
      <p:sp>
        <p:nvSpPr>
          <p:cNvPr id="16" name="TextovéPole 15"/>
          <p:cNvSpPr txBox="1"/>
          <p:nvPr/>
        </p:nvSpPr>
        <p:spPr>
          <a:xfrm>
            <a:off x="201825" y="6283565"/>
            <a:ext cx="2121245" cy="461665"/>
          </a:xfrm>
          <a:prstGeom prst="rect">
            <a:avLst/>
          </a:prstGeom>
          <a:noFill/>
        </p:spPr>
        <p:txBody>
          <a:bodyPr wrap="square" rtlCol="0">
            <a:spAutoFit/>
          </a:bodyPr>
          <a:lstStyle/>
          <a:p>
            <a:r>
              <a:rPr lang="cs-CZ" sz="2400" b="1" dirty="0" smtClean="0">
                <a:solidFill>
                  <a:schemeClr val="accent1">
                    <a:lumMod val="20000"/>
                    <a:lumOff val="80000"/>
                  </a:schemeClr>
                </a:solidFill>
              </a:rPr>
              <a:t>Praha 6.2.2015</a:t>
            </a:r>
            <a:endParaRPr lang="cs-CZ" sz="2400" b="1" dirty="0">
              <a:solidFill>
                <a:schemeClr val="accent1">
                  <a:lumMod val="20000"/>
                  <a:lumOff val="80000"/>
                </a:schemeClr>
              </a:solidFill>
            </a:endParaRPr>
          </a:p>
        </p:txBody>
      </p:sp>
      <p:sp>
        <p:nvSpPr>
          <p:cNvPr id="17" name="TextovéPole 16"/>
          <p:cNvSpPr txBox="1"/>
          <p:nvPr/>
        </p:nvSpPr>
        <p:spPr>
          <a:xfrm>
            <a:off x="10078096" y="5868067"/>
            <a:ext cx="2149692" cy="646331"/>
          </a:xfrm>
          <a:prstGeom prst="rect">
            <a:avLst/>
          </a:prstGeom>
          <a:noFill/>
        </p:spPr>
        <p:txBody>
          <a:bodyPr wrap="square" rtlCol="0">
            <a:spAutoFit/>
          </a:bodyPr>
          <a:lstStyle/>
          <a:p>
            <a:pPr algn="ctr"/>
            <a:r>
              <a:rPr lang="cs-CZ" dirty="0" smtClean="0">
                <a:solidFill>
                  <a:schemeClr val="accent2">
                    <a:lumMod val="60000"/>
                    <a:lumOff val="40000"/>
                  </a:schemeClr>
                </a:solidFill>
              </a:rPr>
              <a:t>RNDr. Jacek KERUM  kerum@ufa.cas.cz</a:t>
            </a:r>
            <a:endParaRPr lang="cs-CZ" dirty="0">
              <a:solidFill>
                <a:schemeClr val="accent2">
                  <a:lumMod val="60000"/>
                  <a:lumOff val="40000"/>
                </a:schemeClr>
              </a:solidFill>
            </a:endParaRPr>
          </a:p>
        </p:txBody>
      </p:sp>
      <p:pic>
        <p:nvPicPr>
          <p:cNvPr id="20" name="Obráze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757" y="75264"/>
            <a:ext cx="1243914" cy="849557"/>
          </a:xfrm>
          <a:prstGeom prst="rect">
            <a:avLst/>
          </a:prstGeom>
        </p:spPr>
      </p:pic>
      <p:sp>
        <p:nvSpPr>
          <p:cNvPr id="21" name="TextovéPole 20"/>
          <p:cNvSpPr txBox="1"/>
          <p:nvPr/>
        </p:nvSpPr>
        <p:spPr>
          <a:xfrm>
            <a:off x="4949671" y="47087"/>
            <a:ext cx="3952186" cy="954107"/>
          </a:xfrm>
          <a:prstGeom prst="rect">
            <a:avLst/>
          </a:prstGeom>
          <a:noFill/>
        </p:spPr>
        <p:txBody>
          <a:bodyPr wrap="square" rtlCol="0">
            <a:spAutoFit/>
          </a:bodyPr>
          <a:lstStyle/>
          <a:p>
            <a:r>
              <a:rPr lang="cs-CZ" sz="2800" b="1" dirty="0" smtClean="0">
                <a:solidFill>
                  <a:schemeClr val="bg1"/>
                </a:solidFill>
              </a:rPr>
              <a:t>Řízení letového provozu </a:t>
            </a:r>
            <a:r>
              <a:rPr lang="cs-CZ" sz="2800" dirty="0" smtClean="0">
                <a:solidFill>
                  <a:schemeClr val="bg1"/>
                </a:solidFill>
              </a:rPr>
              <a:t>České republiky</a:t>
            </a:r>
            <a:endParaRPr lang="cs-CZ" sz="2800" dirty="0">
              <a:solidFill>
                <a:schemeClr val="bg1"/>
              </a:solidFill>
            </a:endParaRPr>
          </a:p>
        </p:txBody>
      </p:sp>
    </p:spTree>
    <p:extLst>
      <p:ext uri="{BB962C8B-B14F-4D97-AF65-F5344CB8AC3E}">
        <p14:creationId xmlns:p14="http://schemas.microsoft.com/office/powerpoint/2010/main" val="359095620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1343">
              <a:srgbClr val="E1E1E1">
                <a:alpha val="0"/>
              </a:srgbClr>
            </a:gs>
            <a:gs pos="39000">
              <a:schemeClr val="bg1">
                <a:lumMod val="65000"/>
              </a:schemeClr>
            </a:gs>
            <a:gs pos="0">
              <a:schemeClr val="accent3">
                <a:lumMod val="5000"/>
                <a:lumOff val="95000"/>
              </a:schemeClr>
            </a:gs>
            <a:gs pos="97000">
              <a:schemeClr val="accent3">
                <a:lumMod val="45000"/>
                <a:lumOff val="55000"/>
              </a:schemeClr>
            </a:gs>
          </a:gsLst>
          <a:lin ang="162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620498"/>
            <a:ext cx="10515600" cy="878789"/>
          </a:xfrm>
        </p:spPr>
        <p:txBody>
          <a:bodyPr/>
          <a:lstStyle/>
          <a:p>
            <a:pPr algn="ctr"/>
            <a:r>
              <a:rPr lang="cs-CZ" dirty="0" smtClean="0">
                <a:solidFill>
                  <a:srgbClr val="0000FF"/>
                </a:solidFill>
                <a:latin typeface="Lucida Calligraphy" panose="03010101010101010101" pitchFamily="66" charset="0"/>
              </a:rPr>
              <a:t>Jevy zhoršující dohlednost:</a:t>
            </a:r>
            <a:endParaRPr lang="cs-CZ" dirty="0">
              <a:solidFill>
                <a:srgbClr val="0000FF"/>
              </a:solidFill>
              <a:latin typeface="Lucida Calligraphy" panose="03010101010101010101" pitchFamily="66" charset="0"/>
            </a:endParaRPr>
          </a:p>
        </p:txBody>
      </p:sp>
      <p:sp>
        <p:nvSpPr>
          <p:cNvPr id="3" name="Zástupný symbol pro obsah 2"/>
          <p:cNvSpPr>
            <a:spLocks noGrp="1"/>
          </p:cNvSpPr>
          <p:nvPr>
            <p:ph idx="1"/>
          </p:nvPr>
        </p:nvSpPr>
        <p:spPr>
          <a:xfrm>
            <a:off x="838200" y="1825624"/>
            <a:ext cx="10515600" cy="5032375"/>
          </a:xfrm>
        </p:spPr>
        <p:txBody>
          <a:bodyPr>
            <a:normAutofit lnSpcReduction="10000"/>
          </a:bodyPr>
          <a:lstStyle/>
          <a:p>
            <a:pPr>
              <a:buFont typeface="Wingdings" panose="05000000000000000000" pitchFamily="2" charset="2"/>
              <a:buChar char="v"/>
            </a:pPr>
            <a:r>
              <a:rPr lang="cs-CZ" u="sng" dirty="0" smtClean="0">
                <a:solidFill>
                  <a:srgbClr val="40A245"/>
                </a:solidFill>
              </a:rPr>
              <a:t>Dým</a:t>
            </a:r>
            <a:r>
              <a:rPr lang="cs-CZ" dirty="0" smtClean="0">
                <a:solidFill>
                  <a:schemeClr val="accent6">
                    <a:lumMod val="75000"/>
                  </a:schemeClr>
                </a:solidFill>
              </a:rPr>
              <a:t> </a:t>
            </a:r>
            <a:r>
              <a:rPr lang="cs-CZ" dirty="0" smtClean="0"/>
              <a:t>– z rozsáhlých požárů</a:t>
            </a:r>
          </a:p>
          <a:p>
            <a:pPr>
              <a:buFont typeface="Wingdings" panose="05000000000000000000" pitchFamily="2" charset="2"/>
              <a:buChar char="v"/>
            </a:pPr>
            <a:r>
              <a:rPr lang="cs-CZ" u="sng" dirty="0" smtClean="0">
                <a:solidFill>
                  <a:srgbClr val="40A245"/>
                </a:solidFill>
              </a:rPr>
              <a:t>Zvířený prach a sníh</a:t>
            </a:r>
          </a:p>
          <a:p>
            <a:pPr>
              <a:buFont typeface="Wingdings" panose="05000000000000000000" pitchFamily="2" charset="2"/>
              <a:buChar char="v"/>
            </a:pPr>
            <a:r>
              <a:rPr lang="cs-CZ" u="sng" dirty="0" smtClean="0">
                <a:solidFill>
                  <a:srgbClr val="40A245"/>
                </a:solidFill>
              </a:rPr>
              <a:t>Zákal</a:t>
            </a:r>
            <a:r>
              <a:rPr lang="cs-CZ" dirty="0" smtClean="0"/>
              <a:t> – dohlednost pod 10 km cca do 3 km z důvodu přítomnosti pevných částic</a:t>
            </a:r>
            <a:r>
              <a:rPr lang="cs-CZ" u="sng" dirty="0" smtClean="0"/>
              <a:t> </a:t>
            </a:r>
            <a:r>
              <a:rPr lang="cs-CZ" dirty="0" smtClean="0"/>
              <a:t> </a:t>
            </a:r>
          </a:p>
          <a:p>
            <a:pPr>
              <a:buFont typeface="Wingdings" panose="05000000000000000000" pitchFamily="2" charset="2"/>
              <a:buChar char="v"/>
            </a:pPr>
            <a:r>
              <a:rPr lang="cs-CZ" u="sng" dirty="0" smtClean="0">
                <a:solidFill>
                  <a:srgbClr val="40A245"/>
                </a:solidFill>
              </a:rPr>
              <a:t>Kouřmo</a:t>
            </a:r>
            <a:r>
              <a:rPr lang="cs-CZ" dirty="0" smtClean="0"/>
              <a:t> – dohlednost pod 10 km z důvodu zvýšené koncentrace vodních par</a:t>
            </a:r>
          </a:p>
          <a:p>
            <a:pPr>
              <a:buFont typeface="Wingdings" panose="05000000000000000000" pitchFamily="2" charset="2"/>
              <a:buChar char="v"/>
            </a:pPr>
            <a:r>
              <a:rPr lang="cs-CZ" u="sng" dirty="0" smtClean="0">
                <a:solidFill>
                  <a:srgbClr val="40A245"/>
                </a:solidFill>
              </a:rPr>
              <a:t>Mlha</a:t>
            </a:r>
            <a:r>
              <a:rPr lang="cs-CZ" dirty="0" smtClean="0"/>
              <a:t> – radiační, advekční a frontální; dohlednost zhoršena pod 1000m důsledkem kondenzace vodních par při zemském povrchu</a:t>
            </a:r>
          </a:p>
          <a:p>
            <a:pPr>
              <a:buFont typeface="Wingdings" panose="05000000000000000000" pitchFamily="2" charset="2"/>
              <a:buChar char="v"/>
            </a:pPr>
            <a:r>
              <a:rPr lang="cs-CZ" u="sng" dirty="0" smtClean="0">
                <a:solidFill>
                  <a:srgbClr val="40A245"/>
                </a:solidFill>
              </a:rPr>
              <a:t>Srážky</a:t>
            </a:r>
            <a:r>
              <a:rPr lang="cs-CZ" dirty="0" smtClean="0"/>
              <a:t> – zvláště sníh, mrholení</a:t>
            </a:r>
            <a:r>
              <a:rPr lang="cs-CZ" dirty="0"/>
              <a:t> </a:t>
            </a:r>
            <a:r>
              <a:rPr lang="cs-CZ" dirty="0" smtClean="0"/>
              <a:t>a hustý déšť  </a:t>
            </a:r>
          </a:p>
          <a:p>
            <a:pPr>
              <a:buFont typeface="Wingdings" panose="05000000000000000000" pitchFamily="2" charset="2"/>
              <a:buChar char="v"/>
            </a:pPr>
            <a:r>
              <a:rPr lang="cs-CZ" u="sng" dirty="0" smtClean="0">
                <a:solidFill>
                  <a:srgbClr val="40A245"/>
                </a:solidFill>
              </a:rPr>
              <a:t>Poloha slunce nad obzorem</a:t>
            </a:r>
            <a:r>
              <a:rPr lang="cs-CZ" dirty="0" smtClean="0">
                <a:solidFill>
                  <a:srgbClr val="40A245"/>
                </a:solidFill>
              </a:rPr>
              <a:t> </a:t>
            </a:r>
            <a:r>
              <a:rPr lang="cs-CZ" dirty="0" smtClean="0"/>
              <a:t>– rozptyl slunečních paprsků na zákalových částicích nebo od horní hranice oblačnosti, mlhy, inverze </a:t>
            </a:r>
          </a:p>
          <a:p>
            <a:pPr>
              <a:buFont typeface="Wingdings" panose="05000000000000000000" pitchFamily="2" charset="2"/>
              <a:buChar char="v"/>
            </a:pPr>
            <a:endParaRPr lang="cs-CZ" u="sng" dirty="0"/>
          </a:p>
        </p:txBody>
      </p:sp>
    </p:spTree>
    <p:extLst>
      <p:ext uri="{BB962C8B-B14F-4D97-AF65-F5344CB8AC3E}">
        <p14:creationId xmlns:p14="http://schemas.microsoft.com/office/powerpoint/2010/main" val="26656464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117991"/>
            <a:ext cx="10515600" cy="928216"/>
          </a:xfrm>
        </p:spPr>
        <p:txBody>
          <a:bodyPr>
            <a:normAutofit/>
          </a:bodyPr>
          <a:lstStyle/>
          <a:p>
            <a:pPr algn="ctr"/>
            <a:r>
              <a:rPr lang="cs-CZ" sz="6000" dirty="0" smtClean="0">
                <a:latin typeface="Monotype Corsiva" panose="03010101010201010101" pitchFamily="66" charset="0"/>
              </a:rPr>
              <a:t>Výstražné informace</a:t>
            </a:r>
            <a:endParaRPr lang="cs-CZ" sz="6000" dirty="0">
              <a:latin typeface="Monotype Corsiva" panose="03010101010201010101" pitchFamily="66" charset="0"/>
            </a:endParaRPr>
          </a:p>
        </p:txBody>
      </p:sp>
      <p:sp>
        <p:nvSpPr>
          <p:cNvPr id="3" name="Zástupný symbol pro obsah 2"/>
          <p:cNvSpPr>
            <a:spLocks noGrp="1"/>
          </p:cNvSpPr>
          <p:nvPr>
            <p:ph sz="half" idx="1"/>
          </p:nvPr>
        </p:nvSpPr>
        <p:spPr>
          <a:xfrm>
            <a:off x="354227" y="1161535"/>
            <a:ext cx="11392930" cy="5412260"/>
          </a:xfrm>
        </p:spPr>
        <p:txBody>
          <a:bodyPr>
            <a:normAutofit/>
          </a:bodyPr>
          <a:lstStyle/>
          <a:p>
            <a:pPr marL="0" indent="0">
              <a:buNone/>
            </a:pPr>
            <a:r>
              <a:rPr lang="cs-CZ" sz="2400" dirty="0" smtClean="0">
                <a:solidFill>
                  <a:srgbClr val="7030A0"/>
                </a:solidFill>
              </a:rPr>
              <a:t>Výstražná informace </a:t>
            </a:r>
            <a:r>
              <a:rPr lang="cs-CZ" sz="2400" b="1" dirty="0" smtClean="0">
                <a:solidFill>
                  <a:srgbClr val="7030A0"/>
                </a:solidFill>
              </a:rPr>
              <a:t>AIRMET</a:t>
            </a:r>
            <a:r>
              <a:rPr lang="cs-CZ" sz="2400" dirty="0" smtClean="0">
                <a:solidFill>
                  <a:srgbClr val="7030A0"/>
                </a:solidFill>
              </a:rPr>
              <a:t> je určena pro lety GND až FL 100. Obsahuje:</a:t>
            </a:r>
          </a:p>
          <a:p>
            <a:pPr marL="0" indent="0">
              <a:buNone/>
            </a:pPr>
            <a:r>
              <a:rPr lang="cs-CZ" sz="1800" u="sng" dirty="0" smtClean="0"/>
              <a:t>Rychlost přízemního větru</a:t>
            </a:r>
            <a:r>
              <a:rPr lang="cs-CZ" sz="1800" dirty="0" smtClean="0"/>
              <a:t>: SFC WSPD – převládající průměrná rychlost přízemního větru nad 30kt (</a:t>
            </a:r>
            <a:r>
              <a:rPr lang="cs-CZ" sz="1800" dirty="0" err="1" smtClean="0"/>
              <a:t>surface</a:t>
            </a:r>
            <a:r>
              <a:rPr lang="cs-CZ" sz="1800" dirty="0" smtClean="0"/>
              <a:t> </a:t>
            </a:r>
            <a:r>
              <a:rPr lang="cs-CZ" sz="1800" dirty="0" err="1" smtClean="0"/>
              <a:t>windspeed</a:t>
            </a:r>
            <a:r>
              <a:rPr lang="cs-CZ" sz="1800" dirty="0" smtClean="0"/>
              <a:t>)</a:t>
            </a:r>
          </a:p>
          <a:p>
            <a:pPr marL="0" indent="0">
              <a:buNone/>
            </a:pPr>
            <a:r>
              <a:rPr lang="cs-CZ" sz="1800" u="sng" dirty="0" smtClean="0"/>
              <a:t>Přízemní dohlednost</a:t>
            </a:r>
            <a:r>
              <a:rPr lang="cs-CZ" sz="1800" dirty="0" smtClean="0"/>
              <a:t>: SFC VIS – rozsáhlé oblasti s dohledností pod 5000, včetně jevu, který to způsobil (</a:t>
            </a:r>
            <a:r>
              <a:rPr lang="cs-CZ" sz="1800" dirty="0" err="1" smtClean="0"/>
              <a:t>surface</a:t>
            </a:r>
            <a:r>
              <a:rPr lang="cs-CZ" sz="1800" dirty="0" smtClean="0"/>
              <a:t> </a:t>
            </a:r>
            <a:r>
              <a:rPr lang="cs-CZ" sz="1800" dirty="0" err="1" smtClean="0"/>
              <a:t>visibility</a:t>
            </a:r>
            <a:r>
              <a:rPr lang="cs-CZ" sz="1800" dirty="0" smtClean="0"/>
              <a:t>)</a:t>
            </a:r>
          </a:p>
          <a:p>
            <a:pPr marL="0" indent="0">
              <a:buNone/>
            </a:pPr>
            <a:r>
              <a:rPr lang="cs-CZ" sz="1800" u="sng" dirty="0" smtClean="0"/>
              <a:t>Bouřky</a:t>
            </a:r>
            <a:r>
              <a:rPr lang="cs-CZ" sz="1800" dirty="0" smtClean="0"/>
              <a:t>: ISOL TS (</a:t>
            </a:r>
            <a:r>
              <a:rPr lang="cs-CZ" sz="1800" dirty="0" err="1" smtClean="0"/>
              <a:t>isolated</a:t>
            </a:r>
            <a:r>
              <a:rPr lang="cs-CZ" sz="1800" dirty="0" smtClean="0"/>
              <a:t> </a:t>
            </a:r>
            <a:r>
              <a:rPr lang="cs-CZ" sz="1800" dirty="0" err="1" smtClean="0"/>
              <a:t>thunderstorms</a:t>
            </a:r>
            <a:r>
              <a:rPr lang="cs-CZ" sz="1800" dirty="0" smtClean="0"/>
              <a:t> </a:t>
            </a:r>
            <a:r>
              <a:rPr lang="cs-CZ" sz="1800" dirty="0" err="1" smtClean="0"/>
              <a:t>without</a:t>
            </a:r>
            <a:r>
              <a:rPr lang="cs-CZ" sz="1800" dirty="0" smtClean="0"/>
              <a:t> </a:t>
            </a:r>
            <a:r>
              <a:rPr lang="cs-CZ" sz="1800" dirty="0" err="1" smtClean="0"/>
              <a:t>hail</a:t>
            </a:r>
            <a:r>
              <a:rPr lang="cs-CZ" sz="1800" dirty="0" smtClean="0"/>
              <a:t>), </a:t>
            </a:r>
            <a:r>
              <a:rPr lang="cs-CZ" sz="1800" dirty="0"/>
              <a:t>ISOL TSGR </a:t>
            </a:r>
            <a:r>
              <a:rPr lang="cs-CZ" sz="1800" dirty="0" smtClean="0"/>
              <a:t>(</a:t>
            </a:r>
            <a:r>
              <a:rPr lang="cs-CZ" sz="1800" dirty="0" err="1" smtClean="0"/>
              <a:t>with</a:t>
            </a:r>
            <a:r>
              <a:rPr lang="cs-CZ" sz="1800" dirty="0" smtClean="0"/>
              <a:t> </a:t>
            </a:r>
            <a:r>
              <a:rPr lang="cs-CZ" sz="1800" dirty="0" err="1" smtClean="0"/>
              <a:t>hail</a:t>
            </a:r>
            <a:r>
              <a:rPr lang="cs-CZ" sz="1800" dirty="0" smtClean="0"/>
              <a:t>), OCNL TS (</a:t>
            </a:r>
            <a:r>
              <a:rPr lang="cs-CZ" sz="1800" dirty="0" err="1" smtClean="0"/>
              <a:t>occasional</a:t>
            </a:r>
            <a:r>
              <a:rPr lang="cs-CZ" sz="1800" dirty="0" smtClean="0"/>
              <a:t> </a:t>
            </a:r>
            <a:r>
              <a:rPr lang="cs-CZ" sz="1800" dirty="0" err="1"/>
              <a:t>thunderstorms</a:t>
            </a:r>
            <a:r>
              <a:rPr lang="cs-CZ" sz="1800" dirty="0"/>
              <a:t> </a:t>
            </a:r>
            <a:r>
              <a:rPr lang="cs-CZ" sz="1800" dirty="0" err="1"/>
              <a:t>without</a:t>
            </a:r>
            <a:r>
              <a:rPr lang="cs-CZ" sz="1800" dirty="0"/>
              <a:t> </a:t>
            </a:r>
            <a:r>
              <a:rPr lang="cs-CZ" sz="1800" dirty="0" err="1" smtClean="0"/>
              <a:t>hail</a:t>
            </a:r>
            <a:r>
              <a:rPr lang="cs-CZ" sz="1800" dirty="0" smtClean="0"/>
              <a:t>), OCNL TSGR (</a:t>
            </a:r>
            <a:r>
              <a:rPr lang="cs-CZ" sz="1800" dirty="0" err="1" smtClean="0"/>
              <a:t>with</a:t>
            </a:r>
            <a:r>
              <a:rPr lang="cs-CZ" sz="1800" dirty="0" smtClean="0"/>
              <a:t> </a:t>
            </a:r>
            <a:r>
              <a:rPr lang="cs-CZ" sz="1800" dirty="0" err="1" smtClean="0"/>
              <a:t>hail</a:t>
            </a:r>
            <a:r>
              <a:rPr lang="cs-CZ" sz="1800" dirty="0" smtClean="0"/>
              <a:t>)</a:t>
            </a:r>
          </a:p>
          <a:p>
            <a:pPr marL="0" indent="0">
              <a:buNone/>
            </a:pPr>
            <a:r>
              <a:rPr lang="cs-CZ" sz="1800" u="sng" dirty="0" smtClean="0"/>
              <a:t>Zakrytí hor</a:t>
            </a:r>
            <a:r>
              <a:rPr lang="cs-CZ" sz="1800" dirty="0" smtClean="0"/>
              <a:t>: MTOBSC – zakryté hory (</a:t>
            </a:r>
            <a:r>
              <a:rPr lang="cs-CZ" sz="1800" dirty="0" err="1" smtClean="0"/>
              <a:t>maountains</a:t>
            </a:r>
            <a:r>
              <a:rPr lang="cs-CZ" sz="1800" dirty="0" smtClean="0"/>
              <a:t> </a:t>
            </a:r>
            <a:r>
              <a:rPr lang="cs-CZ" sz="1800" dirty="0" err="1" smtClean="0"/>
              <a:t>obscured</a:t>
            </a:r>
            <a:r>
              <a:rPr lang="cs-CZ" sz="1800" dirty="0" smtClean="0"/>
              <a:t>)</a:t>
            </a:r>
          </a:p>
          <a:p>
            <a:pPr marL="0" indent="0">
              <a:buNone/>
            </a:pPr>
            <a:r>
              <a:rPr lang="cs-CZ" sz="1800" u="sng" dirty="0" smtClean="0"/>
              <a:t>Oblačnost</a:t>
            </a:r>
            <a:r>
              <a:rPr lang="cs-CZ" sz="1800" dirty="0" smtClean="0"/>
              <a:t>: BKN CLD / OVC CLD – pokrytí BKN nebo OVC se základnou méně než 1000ft (300m) nad zemí (</a:t>
            </a:r>
            <a:r>
              <a:rPr lang="cs-CZ" sz="1800" dirty="0" err="1" smtClean="0"/>
              <a:t>broken</a:t>
            </a:r>
            <a:r>
              <a:rPr lang="cs-CZ" sz="1800" dirty="0" smtClean="0"/>
              <a:t>/</a:t>
            </a:r>
            <a:r>
              <a:rPr lang="cs-CZ" sz="1800" dirty="0" err="1" smtClean="0"/>
              <a:t>overcast</a:t>
            </a:r>
            <a:r>
              <a:rPr lang="cs-CZ" sz="1800" dirty="0" smtClean="0"/>
              <a:t> </a:t>
            </a:r>
            <a:r>
              <a:rPr lang="cs-CZ" sz="1800" dirty="0" err="1" smtClean="0"/>
              <a:t>cloud</a:t>
            </a:r>
            <a:r>
              <a:rPr lang="cs-CZ" sz="1800" dirty="0" smtClean="0"/>
              <a:t>)</a:t>
            </a:r>
          </a:p>
          <a:p>
            <a:pPr marL="0" indent="0">
              <a:buNone/>
            </a:pPr>
            <a:r>
              <a:rPr lang="cs-CZ" sz="1800" u="sng" dirty="0" err="1" smtClean="0"/>
              <a:t>Cumulonimby</a:t>
            </a:r>
            <a:r>
              <a:rPr lang="cs-CZ" sz="1800" u="sng" dirty="0" smtClean="0"/>
              <a:t>, které jsou</a:t>
            </a:r>
            <a:r>
              <a:rPr lang="cs-CZ" sz="1800" dirty="0" smtClean="0"/>
              <a:t>: ISOL – jednotlivé (</a:t>
            </a:r>
            <a:r>
              <a:rPr lang="cs-CZ" sz="1800" dirty="0" err="1" smtClean="0"/>
              <a:t>isolated</a:t>
            </a:r>
            <a:r>
              <a:rPr lang="cs-CZ" sz="1800" dirty="0" smtClean="0"/>
              <a:t>), OCNL – místy (</a:t>
            </a:r>
            <a:r>
              <a:rPr lang="cs-CZ" sz="1800" dirty="0" err="1" smtClean="0"/>
              <a:t>occasional</a:t>
            </a:r>
            <a:r>
              <a:rPr lang="cs-CZ" sz="1800" dirty="0" smtClean="0"/>
              <a:t>), FRQ – četné (</a:t>
            </a:r>
            <a:r>
              <a:rPr lang="cs-CZ" sz="1800" dirty="0" err="1" smtClean="0"/>
              <a:t>frequent</a:t>
            </a:r>
            <a:r>
              <a:rPr lang="cs-CZ" sz="1800" dirty="0" smtClean="0"/>
              <a:t>) CB</a:t>
            </a:r>
          </a:p>
          <a:p>
            <a:pPr marL="0" indent="0">
              <a:buNone/>
            </a:pPr>
            <a:r>
              <a:rPr lang="cs-CZ" sz="1800" u="sng" dirty="0" smtClean="0"/>
              <a:t>Věžovité kumuly, které jsou</a:t>
            </a:r>
            <a:r>
              <a:rPr lang="cs-CZ" sz="1800" dirty="0" smtClean="0"/>
              <a:t>: ISOL, OCNL, FRQ </a:t>
            </a:r>
            <a:r>
              <a:rPr lang="cs-CZ" sz="1800" dirty="0" err="1" smtClean="0"/>
              <a:t>Tcu</a:t>
            </a:r>
            <a:endParaRPr lang="cs-CZ" sz="1800" dirty="0" smtClean="0"/>
          </a:p>
          <a:p>
            <a:pPr marL="0" indent="0">
              <a:buNone/>
            </a:pPr>
            <a:r>
              <a:rPr lang="cs-CZ" sz="1800" u="sng" dirty="0" smtClean="0"/>
              <a:t>Námraza</a:t>
            </a:r>
            <a:r>
              <a:rPr lang="cs-CZ" sz="1800" dirty="0" smtClean="0"/>
              <a:t>: MOD ICE – mírná námraza (</a:t>
            </a:r>
            <a:r>
              <a:rPr lang="cs-CZ" sz="1800" dirty="0" err="1" smtClean="0"/>
              <a:t>moderate</a:t>
            </a:r>
            <a:r>
              <a:rPr lang="cs-CZ" sz="1800" dirty="0" smtClean="0"/>
              <a:t> </a:t>
            </a:r>
            <a:r>
              <a:rPr lang="cs-CZ" sz="1800" dirty="0" err="1" smtClean="0"/>
              <a:t>icing</a:t>
            </a:r>
            <a:r>
              <a:rPr lang="cs-CZ" sz="1800" dirty="0" smtClean="0"/>
              <a:t>), SEV ICE – silná námraza (severe </a:t>
            </a:r>
            <a:r>
              <a:rPr lang="cs-CZ" sz="1800" dirty="0" err="1" smtClean="0"/>
              <a:t>icing</a:t>
            </a:r>
            <a:r>
              <a:rPr lang="cs-CZ" sz="1800" dirty="0" smtClean="0"/>
              <a:t>)</a:t>
            </a:r>
          </a:p>
          <a:p>
            <a:pPr marL="0" indent="0">
              <a:buNone/>
            </a:pPr>
            <a:r>
              <a:rPr lang="cs-CZ" sz="1800" u="sng" dirty="0" smtClean="0"/>
              <a:t>Turbulence</a:t>
            </a:r>
            <a:r>
              <a:rPr lang="cs-CZ" sz="1800" dirty="0" smtClean="0"/>
              <a:t>: MOD TURB – mírná turbulence (s výjimkou v </a:t>
            </a:r>
            <a:r>
              <a:rPr lang="cs-CZ" sz="1800" dirty="0" err="1" smtClean="0"/>
              <a:t>konv</a:t>
            </a:r>
            <a:r>
              <a:rPr lang="cs-CZ" sz="1800" dirty="0" smtClean="0"/>
              <a:t>. oblačnosti – </a:t>
            </a:r>
            <a:r>
              <a:rPr lang="cs-CZ" sz="1800" dirty="0" err="1" smtClean="0"/>
              <a:t>moderate</a:t>
            </a:r>
            <a:r>
              <a:rPr lang="cs-CZ" sz="1800" dirty="0" smtClean="0"/>
              <a:t> turbulence), SEV TURB – silná turbulence (severe turbulence)</a:t>
            </a:r>
          </a:p>
          <a:p>
            <a:pPr marL="0" indent="0">
              <a:buNone/>
            </a:pPr>
            <a:r>
              <a:rPr lang="cs-CZ" sz="1800" u="sng" dirty="0" smtClean="0"/>
              <a:t>Horská vlna</a:t>
            </a:r>
            <a:r>
              <a:rPr lang="cs-CZ" sz="1800" dirty="0" smtClean="0"/>
              <a:t>: MOD </a:t>
            </a:r>
            <a:r>
              <a:rPr lang="cs-CZ" sz="1800" dirty="0" err="1" smtClean="0"/>
              <a:t>or</a:t>
            </a:r>
            <a:r>
              <a:rPr lang="cs-CZ" sz="1800" dirty="0" smtClean="0"/>
              <a:t> SEV MTW – mírná nebo silná horská vlna (</a:t>
            </a:r>
            <a:r>
              <a:rPr lang="cs-CZ" sz="1800" dirty="0" err="1" smtClean="0"/>
              <a:t>moderate</a:t>
            </a:r>
            <a:r>
              <a:rPr lang="cs-CZ" sz="1800" dirty="0" smtClean="0"/>
              <a:t> </a:t>
            </a:r>
            <a:r>
              <a:rPr lang="cs-CZ" sz="1800" dirty="0" err="1" smtClean="0"/>
              <a:t>or</a:t>
            </a:r>
            <a:r>
              <a:rPr lang="cs-CZ" sz="1800" dirty="0" smtClean="0"/>
              <a:t> severe </a:t>
            </a:r>
            <a:r>
              <a:rPr lang="cs-CZ" sz="1800" dirty="0" err="1" smtClean="0"/>
              <a:t>mountain</a:t>
            </a:r>
            <a:r>
              <a:rPr lang="cs-CZ" sz="1800" dirty="0" smtClean="0"/>
              <a:t> </a:t>
            </a:r>
            <a:r>
              <a:rPr lang="cs-CZ" sz="1800" dirty="0" err="1" smtClean="0"/>
              <a:t>wave</a:t>
            </a:r>
            <a:r>
              <a:rPr lang="cs-CZ" sz="1800" dirty="0" smtClean="0"/>
              <a:t>)</a:t>
            </a:r>
            <a:endParaRPr lang="cs-CZ" sz="1800" dirty="0"/>
          </a:p>
        </p:txBody>
      </p:sp>
    </p:spTree>
    <p:extLst>
      <p:ext uri="{BB962C8B-B14F-4D97-AF65-F5344CB8AC3E}">
        <p14:creationId xmlns:p14="http://schemas.microsoft.com/office/powerpoint/2010/main" val="1133236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62912" y="249796"/>
            <a:ext cx="10515600" cy="763459"/>
          </a:xfrm>
        </p:spPr>
        <p:txBody>
          <a:bodyPr>
            <a:noAutofit/>
          </a:bodyPr>
          <a:lstStyle/>
          <a:p>
            <a:pPr algn="ctr"/>
            <a:r>
              <a:rPr lang="cs-CZ" sz="6000" dirty="0">
                <a:latin typeface="Monotype Corsiva" panose="03010101010201010101" pitchFamily="66" charset="0"/>
              </a:rPr>
              <a:t>Výstražné informace</a:t>
            </a:r>
            <a:endParaRPr lang="cs-CZ" sz="6000" dirty="0"/>
          </a:p>
        </p:txBody>
      </p:sp>
      <p:sp>
        <p:nvSpPr>
          <p:cNvPr id="3" name="Zástupný symbol pro obsah 2"/>
          <p:cNvSpPr>
            <a:spLocks noGrp="1"/>
          </p:cNvSpPr>
          <p:nvPr>
            <p:ph sz="half" idx="1"/>
          </p:nvPr>
        </p:nvSpPr>
        <p:spPr>
          <a:xfrm>
            <a:off x="370701" y="1312188"/>
            <a:ext cx="11500021" cy="5316581"/>
          </a:xfrm>
        </p:spPr>
        <p:txBody>
          <a:bodyPr/>
          <a:lstStyle/>
          <a:p>
            <a:pPr marL="0" indent="0">
              <a:buNone/>
            </a:pPr>
            <a:r>
              <a:rPr lang="cs-CZ" sz="2400" dirty="0">
                <a:solidFill>
                  <a:srgbClr val="7030A0"/>
                </a:solidFill>
              </a:rPr>
              <a:t>Výstražná informace </a:t>
            </a:r>
            <a:r>
              <a:rPr lang="cs-CZ" sz="2400" b="1" dirty="0" smtClean="0">
                <a:solidFill>
                  <a:srgbClr val="7030A0"/>
                </a:solidFill>
              </a:rPr>
              <a:t>SIGMET</a:t>
            </a:r>
            <a:r>
              <a:rPr lang="cs-CZ" sz="2400" dirty="0" smtClean="0">
                <a:solidFill>
                  <a:srgbClr val="7030A0"/>
                </a:solidFill>
              </a:rPr>
              <a:t> </a:t>
            </a:r>
            <a:r>
              <a:rPr lang="cs-CZ" sz="2400" dirty="0">
                <a:solidFill>
                  <a:srgbClr val="7030A0"/>
                </a:solidFill>
              </a:rPr>
              <a:t>je určena pro </a:t>
            </a:r>
            <a:r>
              <a:rPr lang="cs-CZ" sz="2400" dirty="0" smtClean="0">
                <a:solidFill>
                  <a:srgbClr val="7030A0"/>
                </a:solidFill>
              </a:rPr>
              <a:t>hladiny s </a:t>
            </a:r>
            <a:r>
              <a:rPr lang="cs-CZ" sz="2400" smtClean="0">
                <a:solidFill>
                  <a:srgbClr val="7030A0"/>
                </a:solidFill>
              </a:rPr>
              <a:t>podzvukovým provozem nad FL100. </a:t>
            </a:r>
            <a:r>
              <a:rPr lang="cs-CZ" sz="2400" dirty="0" smtClean="0">
                <a:solidFill>
                  <a:srgbClr val="7030A0"/>
                </a:solidFill>
              </a:rPr>
              <a:t>Obsahuje</a:t>
            </a:r>
            <a:r>
              <a:rPr lang="cs-CZ" sz="2400" dirty="0">
                <a:solidFill>
                  <a:srgbClr val="7030A0"/>
                </a:solidFill>
              </a:rPr>
              <a:t>:</a:t>
            </a:r>
          </a:p>
          <a:p>
            <a:pPr marL="0" indent="0">
              <a:buNone/>
            </a:pPr>
            <a:r>
              <a:rPr lang="cs-CZ" sz="1800" u="sng" dirty="0" smtClean="0"/>
              <a:t>Bouřky TS</a:t>
            </a:r>
            <a:r>
              <a:rPr lang="cs-CZ" sz="1800" dirty="0" smtClean="0"/>
              <a:t>: zastřené (OBSC), prorůstající vrstevnatou oblačností (EMBD), četné (FRQ), na </a:t>
            </a:r>
            <a:r>
              <a:rPr lang="cs-CZ" sz="1800" dirty="0" err="1" smtClean="0"/>
              <a:t>squall</a:t>
            </a:r>
            <a:r>
              <a:rPr lang="cs-CZ" sz="1800" dirty="0" smtClean="0"/>
              <a:t> line (čáře </a:t>
            </a:r>
            <a:r>
              <a:rPr lang="cs-CZ" sz="1800" dirty="0" err="1" smtClean="0"/>
              <a:t>instability</a:t>
            </a:r>
            <a:r>
              <a:rPr lang="cs-CZ" sz="1800" dirty="0" smtClean="0"/>
              <a:t> – SQL) a totéž s kroupami, čili: OBS TS GR, EMB TS GR, FRQ TS GR, SQL TS GR</a:t>
            </a:r>
          </a:p>
          <a:p>
            <a:pPr marL="0" indent="0">
              <a:buNone/>
            </a:pPr>
            <a:r>
              <a:rPr lang="cs-CZ" sz="1800" u="sng" dirty="0" smtClean="0"/>
              <a:t>Turbulence</a:t>
            </a:r>
            <a:r>
              <a:rPr lang="cs-CZ" sz="1800" dirty="0" smtClean="0"/>
              <a:t>: SEV TURB (silná turbulence)</a:t>
            </a:r>
          </a:p>
          <a:p>
            <a:pPr marL="0" indent="0">
              <a:buNone/>
            </a:pPr>
            <a:r>
              <a:rPr lang="cs-CZ" sz="1800" u="sng" dirty="0" smtClean="0"/>
              <a:t>Námraza</a:t>
            </a:r>
            <a:r>
              <a:rPr lang="cs-CZ" sz="1800" dirty="0" smtClean="0"/>
              <a:t>: silná námraza (SEV ICE) a vzniklá v důsledku namrzajícího deště (…</a:t>
            </a:r>
            <a:r>
              <a:rPr lang="cs-CZ" sz="1800" dirty="0" err="1" smtClean="0"/>
              <a:t>due</a:t>
            </a:r>
            <a:r>
              <a:rPr lang="cs-CZ" sz="1800" dirty="0" smtClean="0"/>
              <a:t> to </a:t>
            </a:r>
            <a:r>
              <a:rPr lang="cs-CZ" sz="1800" dirty="0" err="1" smtClean="0"/>
              <a:t>freezing</a:t>
            </a:r>
            <a:r>
              <a:rPr lang="cs-CZ" sz="1800" dirty="0" smtClean="0"/>
              <a:t> </a:t>
            </a:r>
            <a:r>
              <a:rPr lang="cs-CZ" sz="1800" dirty="0" err="1" smtClean="0"/>
              <a:t>rain</a:t>
            </a:r>
            <a:r>
              <a:rPr lang="cs-CZ" sz="1800" dirty="0" smtClean="0"/>
              <a:t> - SEV ICE FZRA)</a:t>
            </a:r>
          </a:p>
          <a:p>
            <a:pPr marL="0" indent="0">
              <a:buNone/>
            </a:pPr>
            <a:r>
              <a:rPr lang="cs-CZ" sz="1800" u="sng" dirty="0" smtClean="0"/>
              <a:t>Horská vlna</a:t>
            </a:r>
            <a:r>
              <a:rPr lang="cs-CZ" sz="1800" dirty="0" smtClean="0"/>
              <a:t>: SEV MTW - silná horská vlna </a:t>
            </a:r>
          </a:p>
          <a:p>
            <a:pPr marL="0" indent="0">
              <a:buNone/>
            </a:pPr>
            <a:r>
              <a:rPr lang="cs-CZ" sz="1800" u="sng" dirty="0" smtClean="0"/>
              <a:t>Prachová vichřice</a:t>
            </a:r>
            <a:r>
              <a:rPr lang="cs-CZ" sz="1800" dirty="0" smtClean="0"/>
              <a:t>: HVY DS – </a:t>
            </a:r>
            <a:r>
              <a:rPr lang="cs-CZ" sz="1800" dirty="0" err="1" smtClean="0"/>
              <a:t>heavy</a:t>
            </a:r>
            <a:r>
              <a:rPr lang="cs-CZ" sz="1800" dirty="0" smtClean="0"/>
              <a:t> </a:t>
            </a:r>
            <a:r>
              <a:rPr lang="cs-CZ" sz="1800" dirty="0" err="1" smtClean="0"/>
              <a:t>duststorm</a:t>
            </a:r>
            <a:endParaRPr lang="cs-CZ" sz="1800" dirty="0" smtClean="0"/>
          </a:p>
          <a:p>
            <a:pPr marL="0" indent="0">
              <a:buNone/>
            </a:pPr>
            <a:r>
              <a:rPr lang="cs-CZ" sz="1800" u="sng" dirty="0" smtClean="0"/>
              <a:t>Písečná vichřice</a:t>
            </a:r>
            <a:r>
              <a:rPr lang="cs-CZ" sz="1800" dirty="0" smtClean="0"/>
              <a:t>: HVY SS – </a:t>
            </a:r>
            <a:r>
              <a:rPr lang="cs-CZ" sz="1800" dirty="0" err="1" smtClean="0"/>
              <a:t>heavy</a:t>
            </a:r>
            <a:r>
              <a:rPr lang="cs-CZ" sz="1800" dirty="0" smtClean="0"/>
              <a:t> </a:t>
            </a:r>
            <a:r>
              <a:rPr lang="cs-CZ" sz="1800" dirty="0" err="1" smtClean="0"/>
              <a:t>sandstorm</a:t>
            </a:r>
            <a:endParaRPr lang="cs-CZ" sz="1800" dirty="0" smtClean="0"/>
          </a:p>
          <a:p>
            <a:pPr marL="0" indent="0">
              <a:buNone/>
            </a:pPr>
            <a:r>
              <a:rPr lang="cs-CZ" sz="1800" u="sng" dirty="0" smtClean="0"/>
              <a:t>Vulkanický popel</a:t>
            </a:r>
            <a:r>
              <a:rPr lang="cs-CZ" sz="1800" dirty="0" smtClean="0"/>
              <a:t> – bez ohledu na nadmořskou výšku (</a:t>
            </a:r>
            <a:r>
              <a:rPr lang="cs-CZ" sz="1800" dirty="0" err="1" smtClean="0"/>
              <a:t>volcanic</a:t>
            </a:r>
            <a:r>
              <a:rPr lang="cs-CZ" sz="1800" dirty="0" smtClean="0"/>
              <a:t> </a:t>
            </a:r>
            <a:r>
              <a:rPr lang="cs-CZ" sz="1800" dirty="0" err="1" smtClean="0"/>
              <a:t>ash</a:t>
            </a:r>
            <a:r>
              <a:rPr lang="cs-CZ" sz="1800" dirty="0" smtClean="0"/>
              <a:t>) </a:t>
            </a:r>
            <a:r>
              <a:rPr lang="cs-CZ" sz="1800" dirty="0" err="1" smtClean="0"/>
              <a:t>VA+název</a:t>
            </a:r>
            <a:r>
              <a:rPr lang="cs-CZ" sz="1800" dirty="0" smtClean="0"/>
              <a:t> sopky, pokud je znám</a:t>
            </a:r>
          </a:p>
          <a:p>
            <a:pPr marL="0" indent="0">
              <a:buNone/>
            </a:pPr>
            <a:r>
              <a:rPr lang="cs-CZ" sz="1800" u="sng" dirty="0" smtClean="0"/>
              <a:t>Tropická cyklóna</a:t>
            </a:r>
            <a:r>
              <a:rPr lang="cs-CZ" sz="1800" dirty="0" smtClean="0"/>
              <a:t> – s desetiminutovým průměrem přízemního větru  34kt nebo více (</a:t>
            </a:r>
            <a:r>
              <a:rPr lang="cs-CZ" sz="1800" dirty="0" err="1" smtClean="0"/>
              <a:t>tropical</a:t>
            </a:r>
            <a:r>
              <a:rPr lang="cs-CZ" sz="1800" dirty="0" smtClean="0"/>
              <a:t> </a:t>
            </a:r>
            <a:r>
              <a:rPr lang="cs-CZ" sz="1800" dirty="0" err="1" smtClean="0"/>
              <a:t>cyclone</a:t>
            </a:r>
            <a:r>
              <a:rPr lang="cs-CZ" sz="1800" dirty="0" smtClean="0"/>
              <a:t>) </a:t>
            </a:r>
            <a:r>
              <a:rPr lang="cs-CZ" sz="1800" dirty="0" err="1" smtClean="0"/>
              <a:t>TC+jméno</a:t>
            </a:r>
            <a:r>
              <a:rPr lang="cs-CZ" sz="1800" dirty="0" smtClean="0"/>
              <a:t> cyklonu</a:t>
            </a:r>
            <a:endParaRPr lang="cs-CZ" sz="1800" dirty="0"/>
          </a:p>
        </p:txBody>
      </p:sp>
    </p:spTree>
    <p:extLst>
      <p:ext uri="{BB962C8B-B14F-4D97-AF65-F5344CB8AC3E}">
        <p14:creationId xmlns:p14="http://schemas.microsoft.com/office/powerpoint/2010/main" val="122815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100000">
              <a:schemeClr val="accent1">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9555" y="164757"/>
            <a:ext cx="11310551" cy="6087762"/>
          </a:xfrm>
        </p:spPr>
        <p:txBody>
          <a:bodyPr>
            <a:normAutofit/>
          </a:bodyPr>
          <a:lstStyle/>
          <a:p>
            <a:pPr marL="0" indent="0" algn="ctr">
              <a:buNone/>
            </a:pPr>
            <a:r>
              <a:rPr lang="cs-CZ" sz="6000" dirty="0" smtClean="0">
                <a:latin typeface="Monotype Corsiva" panose="03010101010201010101" pitchFamily="66" charset="0"/>
              </a:rPr>
              <a:t>Předpověď GAMET</a:t>
            </a:r>
          </a:p>
          <a:p>
            <a:pPr marL="0" indent="0">
              <a:buNone/>
            </a:pPr>
            <a:r>
              <a:rPr lang="cs-CZ" sz="2400" b="1" u="sng" dirty="0"/>
              <a:t>Předpověď </a:t>
            </a:r>
            <a:r>
              <a:rPr lang="cs-CZ" sz="2400" b="1" u="sng" dirty="0" smtClean="0"/>
              <a:t>GAMET</a:t>
            </a:r>
            <a:r>
              <a:rPr lang="cs-CZ" sz="2400" dirty="0"/>
              <a:t> </a:t>
            </a:r>
            <a:r>
              <a:rPr lang="cs-CZ" sz="2400" dirty="0" smtClean="0"/>
              <a:t>je </a:t>
            </a:r>
            <a:r>
              <a:rPr lang="cs-CZ" sz="2400" dirty="0"/>
              <a:t>oblastní předpověď pro lety v nízkých hladinách</a:t>
            </a:r>
            <a:r>
              <a:rPr lang="cs-CZ" sz="2400" b="1" dirty="0"/>
              <a:t>;</a:t>
            </a:r>
            <a:endParaRPr lang="cs-CZ" sz="2400" dirty="0"/>
          </a:p>
          <a:p>
            <a:pPr marL="0" indent="0">
              <a:spcBef>
                <a:spcPts val="0"/>
              </a:spcBef>
              <a:buNone/>
            </a:pPr>
            <a:r>
              <a:rPr lang="cs-CZ" sz="2400" dirty="0" smtClean="0"/>
              <a:t>        vydává </a:t>
            </a:r>
            <a:r>
              <a:rPr lang="cs-CZ" sz="2400" dirty="0"/>
              <a:t>se pro vrstvu mezi zemí a letovou hladinou 100 (nebo až do letové </a:t>
            </a:r>
            <a:r>
              <a:rPr lang="cs-CZ" sz="2400" dirty="0" smtClean="0"/>
              <a:t>hladiny  </a:t>
            </a:r>
          </a:p>
          <a:p>
            <a:pPr marL="0" indent="0">
              <a:spcBef>
                <a:spcPts val="0"/>
              </a:spcBef>
              <a:buNone/>
            </a:pPr>
            <a:r>
              <a:rPr lang="cs-CZ" sz="2400" dirty="0"/>
              <a:t> </a:t>
            </a:r>
            <a:r>
              <a:rPr lang="cs-CZ" sz="2400" dirty="0" smtClean="0"/>
              <a:t>       150 </a:t>
            </a:r>
            <a:r>
              <a:rPr lang="cs-CZ" sz="2400" dirty="0"/>
              <a:t>v horských oblastech (kde je to nutné i výše</a:t>
            </a:r>
            <a:r>
              <a:rPr lang="cs-CZ" sz="2400" dirty="0" smtClean="0"/>
              <a:t>).</a:t>
            </a:r>
            <a:endParaRPr lang="cs-CZ" sz="2400" dirty="0"/>
          </a:p>
          <a:p>
            <a:pPr marL="0" indent="0">
              <a:spcBef>
                <a:spcPts val="0"/>
              </a:spcBef>
              <a:buNone/>
            </a:pPr>
            <a:r>
              <a:rPr lang="cs-CZ" sz="2400" dirty="0" smtClean="0"/>
              <a:t>        vydává </a:t>
            </a:r>
            <a:r>
              <a:rPr lang="cs-CZ" sz="2400" dirty="0"/>
              <a:t>se ve zkrácené otevřené řeči za použití číselných údajů a zkratek </a:t>
            </a:r>
            <a:r>
              <a:rPr lang="cs-CZ" sz="2400" dirty="0" smtClean="0"/>
              <a:t>schválených </a:t>
            </a:r>
          </a:p>
          <a:p>
            <a:pPr marL="0" indent="0">
              <a:spcBef>
                <a:spcPts val="0"/>
              </a:spcBef>
              <a:buNone/>
            </a:pPr>
            <a:r>
              <a:rPr lang="cs-CZ" sz="2400" dirty="0"/>
              <a:t> </a:t>
            </a:r>
            <a:r>
              <a:rPr lang="cs-CZ" sz="2400" dirty="0" smtClean="0"/>
              <a:t>       ICAO</a:t>
            </a:r>
            <a:r>
              <a:rPr lang="cs-CZ" sz="2400" dirty="0"/>
              <a:t>;</a:t>
            </a:r>
          </a:p>
          <a:p>
            <a:pPr marL="0" indent="0">
              <a:buNone/>
            </a:pPr>
            <a:r>
              <a:rPr lang="cs-CZ" sz="2400" dirty="0"/>
              <a:t>        připravuje se v tvaru dohodnutém mezi příslušnými meteorologickými úřady;</a:t>
            </a:r>
          </a:p>
          <a:p>
            <a:pPr marL="0" indent="0">
              <a:buNone/>
            </a:pPr>
            <a:r>
              <a:rPr lang="cs-CZ" sz="2400" dirty="0"/>
              <a:t>        prvky a jevy v </a:t>
            </a:r>
            <a:r>
              <a:rPr lang="cs-CZ" sz="2400" u="sng" dirty="0"/>
              <a:t>sekci I</a:t>
            </a:r>
            <a:r>
              <a:rPr lang="cs-CZ" sz="2400" dirty="0"/>
              <a:t>, které se neočekávají se v předpovědi vynechávají.</a:t>
            </a:r>
          </a:p>
          <a:p>
            <a:pPr marL="0" indent="0">
              <a:buNone/>
            </a:pPr>
            <a:endParaRPr lang="cs-CZ" sz="2400" dirty="0"/>
          </a:p>
          <a:p>
            <a:pPr marL="0" indent="0">
              <a:buNone/>
            </a:pPr>
            <a:r>
              <a:rPr lang="cs-CZ" sz="2400" b="1" u="sng" dirty="0"/>
              <a:t>Předpověď GAMET sestává ze dvou sekcí, které obsahují</a:t>
            </a:r>
            <a:r>
              <a:rPr lang="cs-CZ" sz="2400" b="1" dirty="0"/>
              <a:t>:</a:t>
            </a:r>
          </a:p>
          <a:p>
            <a:pPr marL="0" indent="0">
              <a:buNone/>
            </a:pPr>
            <a:r>
              <a:rPr lang="cs-CZ" sz="2400" dirty="0"/>
              <a:t>1)     informace o meteorologických </a:t>
            </a:r>
            <a:r>
              <a:rPr lang="cs-CZ" sz="2400" b="1" dirty="0"/>
              <a:t>jevech nebezpečných</a:t>
            </a:r>
            <a:r>
              <a:rPr lang="cs-CZ" sz="2400" dirty="0"/>
              <a:t> pro lety v nízkých hladinách;</a:t>
            </a:r>
          </a:p>
          <a:p>
            <a:pPr marL="0" indent="0">
              <a:buNone/>
            </a:pPr>
            <a:r>
              <a:rPr lang="cs-CZ" sz="2400" dirty="0"/>
              <a:t>2)     další (dodatečné) </a:t>
            </a:r>
            <a:r>
              <a:rPr lang="cs-CZ" sz="2400" b="1" dirty="0"/>
              <a:t>informace</a:t>
            </a:r>
            <a:r>
              <a:rPr lang="cs-CZ" sz="2400" dirty="0"/>
              <a:t>, které jsou požadovány pro lety v nízkých hladinách.</a:t>
            </a:r>
          </a:p>
          <a:p>
            <a:pPr marL="0" indent="0">
              <a:buNone/>
            </a:pPr>
            <a:endParaRPr lang="cs-CZ" sz="2400" dirty="0">
              <a:latin typeface="Monotype Corsiva" panose="03010101010201010101" pitchFamily="66" charset="0"/>
            </a:endParaRPr>
          </a:p>
          <a:p>
            <a:pPr marL="0" indent="0">
              <a:buNone/>
            </a:pPr>
            <a:endParaRPr lang="cs-CZ" sz="2400" dirty="0" smtClean="0">
              <a:latin typeface="Monotype Corsiva" panose="03010101010201010101" pitchFamily="66" charset="0"/>
            </a:endParaRPr>
          </a:p>
          <a:p>
            <a:pPr marL="0" indent="0" algn="ctr">
              <a:buNone/>
            </a:pPr>
            <a:endParaRPr lang="cs-CZ" sz="6000" dirty="0">
              <a:latin typeface="Monotype Corsiva" panose="03010101010201010101" pitchFamily="66" charset="0"/>
            </a:endParaRPr>
          </a:p>
        </p:txBody>
      </p:sp>
    </p:spTree>
    <p:extLst>
      <p:ext uri="{BB962C8B-B14F-4D97-AF65-F5344CB8AC3E}">
        <p14:creationId xmlns:p14="http://schemas.microsoft.com/office/powerpoint/2010/main" val="178549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100000">
              <a:schemeClr val="accent1">
                <a:lumMod val="75000"/>
              </a:schemeClr>
            </a:gs>
          </a:gsLst>
          <a:path path="rect">
            <a:fillToRect l="100000" t="100000"/>
          </a:path>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08606"/>
            <a:ext cx="10515600" cy="746983"/>
          </a:xfrm>
        </p:spPr>
        <p:txBody>
          <a:bodyPr>
            <a:normAutofit/>
          </a:bodyPr>
          <a:lstStyle/>
          <a:p>
            <a:pPr algn="ctr"/>
            <a:r>
              <a:rPr lang="cs-CZ" sz="4000" dirty="0" smtClean="0">
                <a:latin typeface="Monotype Corsiva" panose="03010101010201010101" pitchFamily="66" charset="0"/>
              </a:rPr>
              <a:t>Příklad předpovědi GAMET</a:t>
            </a:r>
            <a:endParaRPr lang="cs-CZ" sz="4000" dirty="0">
              <a:latin typeface="Monotype Corsiva" panose="03010101010201010101" pitchFamily="66" charset="0"/>
            </a:endParaRPr>
          </a:p>
        </p:txBody>
      </p:sp>
      <p:sp>
        <p:nvSpPr>
          <p:cNvPr id="4" name="Rectangle 1"/>
          <p:cNvSpPr>
            <a:spLocks noGrp="1" noChangeArrowheads="1"/>
          </p:cNvSpPr>
          <p:nvPr>
            <p:ph idx="1"/>
          </p:nvPr>
        </p:nvSpPr>
        <p:spPr bwMode="auto">
          <a:xfrm>
            <a:off x="503415" y="1206031"/>
            <a:ext cx="11185170" cy="44935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LKAA GAMET VALID 151600/152200 LKPW- 		</a:t>
            </a:r>
            <a:r>
              <a:rPr kumimoji="0" lang="cs-CZ" altLang="cs-CZ" sz="1300" b="0" i="0" u="none" strike="noStrike" cap="none" normalizeH="0" dirty="0" err="1" smtClean="0">
                <a:ln>
                  <a:noFill/>
                </a:ln>
                <a:effectLst/>
                <a:latin typeface="Verdana" panose="020B0604030504040204" pitchFamily="34" charset="0"/>
              </a:rPr>
              <a:t>vlatnost</a:t>
            </a:r>
            <a:r>
              <a:rPr kumimoji="0" lang="cs-CZ" altLang="cs-CZ" sz="1300" b="0" i="0" u="none" strike="noStrike" cap="none" normalizeH="0" dirty="0" smtClean="0">
                <a:ln>
                  <a:noFill/>
                </a:ln>
                <a:effectLst/>
                <a:latin typeface="Verdana" panose="020B0604030504040204" pitchFamily="34" charset="0"/>
              </a:rPr>
              <a:t>: 15.(1.2015) od 16:00 do 22:00 UTC</a:t>
            </a:r>
            <a:endParaRPr kumimoji="0" lang="cs-CZ" altLang="cs-CZ" sz="1300" b="0" i="0" u="none" strike="noStrike" cap="none" normalizeH="0" baseline="0" dirty="0" smtClean="0">
              <a:ln>
                <a:noFill/>
              </a:ln>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PRAHA FIR BLW FL100 				Pražský FIR pod FL100</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SECN I 					</a:t>
            </a:r>
            <a:r>
              <a:rPr kumimoji="0" lang="cs-CZ" altLang="cs-CZ" sz="1300" b="0" i="0" u="none" strike="noStrike" cap="none" normalizeH="0" dirty="0" smtClean="0">
                <a:ln>
                  <a:noFill/>
                </a:ln>
                <a:effectLst/>
                <a:latin typeface="Verdana" panose="020B0604030504040204" pitchFamily="34" charset="0"/>
              </a:rPr>
              <a:t>              	</a:t>
            </a:r>
            <a:r>
              <a:rPr kumimoji="0" lang="cs-CZ" altLang="cs-CZ" sz="1300" b="0" i="0" u="none" strike="noStrike" cap="none" normalizeH="0" baseline="0" dirty="0" smtClean="0">
                <a:ln>
                  <a:noFill/>
                </a:ln>
                <a:effectLst/>
                <a:latin typeface="Verdana" panose="020B0604030504040204" pitchFamily="34" charset="0"/>
              </a:rPr>
              <a:t>sekce I</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SFC VIS: LCA 2000-5000M -SN </a:t>
            </a:r>
            <a:r>
              <a:rPr kumimoji="0" lang="cs-CZ" altLang="cs-CZ" sz="1300" b="0" i="0" u="none" strike="noStrike" cap="none" normalizeH="0" baseline="0" dirty="0" err="1" smtClean="0">
                <a:ln>
                  <a:noFill/>
                </a:ln>
                <a:effectLst/>
                <a:latin typeface="Verdana" panose="020B0604030504040204" pitchFamily="34" charset="0"/>
              </a:rPr>
              <a:t>SN</a:t>
            </a:r>
            <a:r>
              <a:rPr kumimoji="0" lang="cs-CZ" altLang="cs-CZ" sz="1300" b="0" i="0" u="none" strike="noStrike" cap="none" normalizeH="0" baseline="0" dirty="0" smtClean="0">
                <a:ln>
                  <a:noFill/>
                </a:ln>
                <a:effectLst/>
                <a:latin typeface="Verdana" panose="020B0604030504040204" pitchFamily="34" charset="0"/>
              </a:rPr>
              <a:t> 		</a:t>
            </a:r>
            <a:r>
              <a:rPr lang="cs-CZ" altLang="cs-CZ" sz="1300" dirty="0">
                <a:latin typeface="Verdana" panose="020B0604030504040204" pitchFamily="34" charset="0"/>
              </a:rPr>
              <a:t> </a:t>
            </a:r>
            <a:r>
              <a:rPr lang="cs-CZ" altLang="cs-CZ" sz="1300" dirty="0" smtClean="0">
                <a:latin typeface="Verdana" panose="020B0604030504040204" pitchFamily="34" charset="0"/>
              </a:rPr>
              <a:t>             	</a:t>
            </a:r>
            <a:r>
              <a:rPr kumimoji="0" lang="cs-CZ" altLang="cs-CZ" sz="1300" b="0" i="0" u="none" strike="noStrike" cap="none" normalizeH="0" baseline="0" dirty="0" smtClean="0">
                <a:ln>
                  <a:noFill/>
                </a:ln>
                <a:effectLst/>
                <a:latin typeface="Verdana" panose="020B0604030504040204" pitchFamily="34" charset="0"/>
              </a:rPr>
              <a:t>přízemní dohlednost:</a:t>
            </a:r>
            <a:r>
              <a:rPr kumimoji="0" lang="cs-CZ" altLang="cs-CZ" sz="1300" b="0" i="0" u="none" strike="noStrike" cap="none" normalizeH="0" dirty="0" smtClean="0">
                <a:ln>
                  <a:noFill/>
                </a:ln>
                <a:effectLst/>
                <a:latin typeface="Verdana" panose="020B0604030504040204" pitchFamily="34" charset="0"/>
              </a:rPr>
              <a:t> místy 2-5km pro slabé až mírné sněžení</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MT OBSC: LCA ABV 2500 FT AMSL 			vrcholy hor: místy nad 2500ft AMSL</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ICE: FBL/MOD 2000/8000 FT AMSL 			námraza:</a:t>
            </a:r>
            <a:r>
              <a:rPr kumimoji="0" lang="cs-CZ" altLang="cs-CZ" sz="1300" b="0" i="0" u="none" strike="noStrike" cap="none" normalizeH="0" dirty="0" smtClean="0">
                <a:ln>
                  <a:noFill/>
                </a:ln>
                <a:effectLst/>
                <a:latin typeface="Verdana" panose="020B0604030504040204" pitchFamily="34" charset="0"/>
              </a:rPr>
              <a:t> slabá až mírná 2000-8000ft AMSL</a:t>
            </a:r>
            <a:endParaRPr kumimoji="0" lang="cs-CZ" altLang="cs-CZ" sz="1300" b="0" i="0" u="none" strike="noStrike" cap="none" normalizeH="0" baseline="0" dirty="0" smtClean="0">
              <a:ln>
                <a:noFill/>
              </a:ln>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TURB: 16/18 FBL/MOD SFC/6000 FT AMSL 			turbulence: od 16 do 18 slabá až mírná od země do 6000ft AMSL</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300" dirty="0">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SECN II 						sekce II</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PSYS: 18 L 1004 HPA W UKRAINE MOV E INTSF 		tlakový systém: TN 1004 hPa z W-Ukrajiny postup k E, sílící</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18 AXIS OF THE TROUGH LKKV - LOWS - LOWI MOV SE NC    	osa brázdy LKKV-LOWS-LOWI postup k SE, žádná</a:t>
            </a:r>
            <a:r>
              <a:rPr kumimoji="0" lang="cs-CZ" altLang="cs-CZ" sz="1300" b="0" i="0" u="none" strike="noStrike" cap="none" normalizeH="0" dirty="0" smtClean="0">
                <a:ln>
                  <a:noFill/>
                </a:ln>
                <a:effectLst/>
                <a:latin typeface="Verdana" panose="020B0604030504040204" pitchFamily="34" charset="0"/>
              </a:rPr>
              <a:t> změna</a:t>
            </a:r>
            <a:endParaRPr kumimoji="0" lang="cs-CZ" altLang="cs-CZ" sz="1300" b="0" i="0" u="none" strike="noStrike" cap="none" normalizeH="0" baseline="0" dirty="0" smtClean="0">
              <a:ln>
                <a:noFill/>
              </a:ln>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WIND/T: 						vítr</a:t>
            </a:r>
            <a:r>
              <a:rPr kumimoji="0" lang="cs-CZ" altLang="cs-CZ" sz="1300" b="0" i="0" u="none" strike="noStrike" cap="none" normalizeH="0" dirty="0" smtClean="0">
                <a:ln>
                  <a:noFill/>
                </a:ln>
                <a:effectLst/>
                <a:latin typeface="Verdana" panose="020B0604030504040204" pitchFamily="34" charset="0"/>
              </a:rPr>
              <a:t> a teplota: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2000 FT: 320/15KT MS03 E HALF 300/14KT MS02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5000 FT: 340/13 MS07 320/16 MS07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10000 FT: 330/14 MS18 320/18 MS18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CLD: BKN/OVC, ISOL SCT, SC, LCA ST, 16/17 ISOL CU, 	Oblačnost: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3000-4000 ST 2000-2500/3000 SC CU 5000-7000 FT AMSL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BKN/OVC, ISOL SCT, AC AS 8000/XXX FT AMSL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FZLVL: NEAR SFC 					hladina námrazy (nulová izoterma): u povrchu, při zemi</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MNM QNH: 1003 HPA 				minimální QNH: 1003 hPa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smtClean="0">
                <a:ln>
                  <a:noFill/>
                </a:ln>
                <a:effectLst/>
                <a:latin typeface="Verdana" panose="020B0604030504040204" pitchFamily="34" charset="0"/>
              </a:rPr>
              <a:t>VA: NIL 						vulkanický</a:t>
            </a:r>
            <a:r>
              <a:rPr kumimoji="0" lang="cs-CZ" altLang="cs-CZ" sz="1300" b="0" i="0" u="none" strike="noStrike" cap="none" normalizeH="0" dirty="0" smtClean="0">
                <a:ln>
                  <a:noFill/>
                </a:ln>
                <a:effectLst/>
                <a:latin typeface="Verdana" panose="020B0604030504040204" pitchFamily="34" charset="0"/>
              </a:rPr>
              <a:t> popel: není</a:t>
            </a:r>
            <a:r>
              <a:rPr kumimoji="0" lang="cs-CZ" altLang="cs-CZ" sz="1300" b="0" i="0" u="none" strike="noStrike" cap="none" normalizeH="0" baseline="0" dirty="0" smtClean="0">
                <a:ln>
                  <a:noFill/>
                </a:ln>
                <a:solidFill>
                  <a:schemeClr val="tx1"/>
                </a:solidFill>
                <a:effectLst/>
              </a:rPr>
              <a:t/>
            </a:r>
            <a:br>
              <a:rPr kumimoji="0" lang="cs-CZ" altLang="cs-CZ" sz="1300" b="0" i="0" u="none" strike="noStrike" cap="none" normalizeH="0" baseline="0" dirty="0" smtClean="0">
                <a:ln>
                  <a:noFill/>
                </a:ln>
                <a:solidFill>
                  <a:schemeClr val="tx1"/>
                </a:solidFill>
                <a:effectLst/>
              </a:rPr>
            </a:br>
            <a:endParaRPr kumimoji="0" lang="cs-CZ" altLang="cs-CZ" sz="13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9390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4" y="0"/>
            <a:ext cx="12183556" cy="6409059"/>
          </a:xfrm>
        </p:spPr>
      </p:pic>
      <p:sp>
        <p:nvSpPr>
          <p:cNvPr id="2" name="Nadpis 1"/>
          <p:cNvSpPr>
            <a:spLocks noGrp="1"/>
          </p:cNvSpPr>
          <p:nvPr>
            <p:ph type="title"/>
          </p:nvPr>
        </p:nvSpPr>
        <p:spPr>
          <a:xfrm>
            <a:off x="2471351" y="238897"/>
            <a:ext cx="6400799" cy="1029730"/>
          </a:xfrm>
        </p:spPr>
        <p:txBody>
          <a:bodyPr>
            <a:normAutofit fontScale="90000"/>
          </a:bodyPr>
          <a:lstStyle/>
          <a:p>
            <a:pPr algn="ctr"/>
            <a:r>
              <a:rPr lang="cs-CZ" sz="6000" dirty="0" smtClean="0">
                <a:solidFill>
                  <a:schemeClr val="accent3">
                    <a:lumMod val="50000"/>
                  </a:schemeClr>
                </a:solidFill>
                <a:latin typeface="Lucida Calligraphy" panose="03010101010101010101" pitchFamily="66" charset="0"/>
              </a:rPr>
              <a:t>WINDYTY.com</a:t>
            </a:r>
            <a:endParaRPr lang="cs-CZ" sz="6000" dirty="0">
              <a:solidFill>
                <a:schemeClr val="accent3">
                  <a:lumMod val="50000"/>
                </a:schemeClr>
              </a:solidFill>
              <a:latin typeface="Lucida Calligraphy" panose="03010101010101010101" pitchFamily="66" charset="0"/>
            </a:endParaRPr>
          </a:p>
        </p:txBody>
      </p:sp>
    </p:spTree>
    <p:extLst>
      <p:ext uri="{BB962C8B-B14F-4D97-AF65-F5344CB8AC3E}">
        <p14:creationId xmlns:p14="http://schemas.microsoft.com/office/powerpoint/2010/main" val="43283768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699" cy="6573794"/>
          </a:xfrm>
          <a:prstGeom prst="rect">
            <a:avLst/>
          </a:prstGeom>
        </p:spPr>
      </p:pic>
      <p:sp>
        <p:nvSpPr>
          <p:cNvPr id="5" name="TextovéPole 4"/>
          <p:cNvSpPr txBox="1"/>
          <p:nvPr/>
        </p:nvSpPr>
        <p:spPr>
          <a:xfrm>
            <a:off x="1227439" y="535459"/>
            <a:ext cx="4464908" cy="1200329"/>
          </a:xfrm>
          <a:prstGeom prst="rect">
            <a:avLst/>
          </a:prstGeom>
          <a:noFill/>
        </p:spPr>
        <p:txBody>
          <a:bodyPr wrap="square" rtlCol="0">
            <a:spAutoFit/>
          </a:bodyPr>
          <a:lstStyle/>
          <a:p>
            <a:r>
              <a:rPr lang="cs-CZ" sz="3600" dirty="0" smtClean="0">
                <a:latin typeface="Monotype Corsiva" panose="03010101010201010101" pitchFamily="66" charset="0"/>
              </a:rPr>
              <a:t>Volba místa a předpovědi prvků v čase a výšce</a:t>
            </a:r>
            <a:endParaRPr lang="cs-CZ" sz="3600" dirty="0">
              <a:latin typeface="Monotype Corsiva" panose="03010101010201010101" pitchFamily="66" charset="0"/>
            </a:endParaRPr>
          </a:p>
        </p:txBody>
      </p:sp>
      <p:cxnSp>
        <p:nvCxnSpPr>
          <p:cNvPr id="7" name="Přímá spojnice se šipkou 6"/>
          <p:cNvCxnSpPr/>
          <p:nvPr/>
        </p:nvCxnSpPr>
        <p:spPr>
          <a:xfrm rot="10800000">
            <a:off x="9465528" y="4920343"/>
            <a:ext cx="914400" cy="914400"/>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10379928" y="5579706"/>
            <a:ext cx="1685492" cy="646331"/>
          </a:xfrm>
          <a:prstGeom prst="rect">
            <a:avLst/>
          </a:prstGeom>
          <a:noFill/>
        </p:spPr>
        <p:txBody>
          <a:bodyPr wrap="square" rtlCol="0">
            <a:spAutoFit/>
          </a:bodyPr>
          <a:lstStyle/>
          <a:p>
            <a:r>
              <a:rPr lang="cs-CZ" dirty="0" smtClean="0"/>
              <a:t>Volba dalších možností</a:t>
            </a:r>
            <a:endParaRPr lang="cs-CZ" dirty="0"/>
          </a:p>
        </p:txBody>
      </p:sp>
    </p:spTree>
    <p:extLst>
      <p:ext uri="{BB962C8B-B14F-4D97-AF65-F5344CB8AC3E}">
        <p14:creationId xmlns:p14="http://schemas.microsoft.com/office/powerpoint/2010/main" val="385208948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2499" cy="6483178"/>
          </a:xfrm>
          <a:prstGeom prst="rect">
            <a:avLst/>
          </a:prstGeom>
        </p:spPr>
      </p:pic>
      <p:sp>
        <p:nvSpPr>
          <p:cNvPr id="5" name="TextovéPole 4"/>
          <p:cNvSpPr txBox="1"/>
          <p:nvPr/>
        </p:nvSpPr>
        <p:spPr>
          <a:xfrm>
            <a:off x="8476735" y="1894703"/>
            <a:ext cx="3361038" cy="923330"/>
          </a:xfrm>
          <a:prstGeom prst="rect">
            <a:avLst/>
          </a:prstGeom>
          <a:noFill/>
        </p:spPr>
        <p:txBody>
          <a:bodyPr wrap="square" rtlCol="0">
            <a:spAutoFit/>
          </a:bodyPr>
          <a:lstStyle/>
          <a:p>
            <a:r>
              <a:rPr lang="cs-CZ" dirty="0" smtClean="0"/>
              <a:t>Jedna z možností – předpověď na týden s podrobnou předpovědí na vybraný den</a:t>
            </a:r>
            <a:endParaRPr lang="cs-CZ" dirty="0"/>
          </a:p>
        </p:txBody>
      </p:sp>
      <p:sp>
        <p:nvSpPr>
          <p:cNvPr id="6" name="TextovéPole 5"/>
          <p:cNvSpPr txBox="1"/>
          <p:nvPr/>
        </p:nvSpPr>
        <p:spPr>
          <a:xfrm>
            <a:off x="601362" y="2179940"/>
            <a:ext cx="1178011" cy="646331"/>
          </a:xfrm>
          <a:prstGeom prst="rect">
            <a:avLst/>
          </a:prstGeom>
          <a:noFill/>
        </p:spPr>
        <p:txBody>
          <a:bodyPr wrap="square" rtlCol="0">
            <a:spAutoFit/>
          </a:bodyPr>
          <a:lstStyle/>
          <a:p>
            <a:r>
              <a:rPr lang="cs-CZ" dirty="0" smtClean="0"/>
              <a:t>Nabídka produktů</a:t>
            </a:r>
            <a:endParaRPr lang="cs-CZ" dirty="0"/>
          </a:p>
        </p:txBody>
      </p:sp>
      <p:cxnSp>
        <p:nvCxnSpPr>
          <p:cNvPr id="8" name="Přímá spojnice se šipkou 7"/>
          <p:cNvCxnSpPr/>
          <p:nvPr/>
        </p:nvCxnSpPr>
        <p:spPr>
          <a:xfrm>
            <a:off x="1655805" y="2677297"/>
            <a:ext cx="362465" cy="914400"/>
          </a:xfrm>
          <a:prstGeom prst="straightConnector1">
            <a:avLst/>
          </a:prstGeom>
          <a:ln w="19050">
            <a:solidFill>
              <a:schemeClr val="tx1"/>
            </a:solidFill>
            <a:miter lim="8000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1655805" y="2575249"/>
            <a:ext cx="362465" cy="18661"/>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V="1">
            <a:off x="1655805" y="2043404"/>
            <a:ext cx="362465" cy="409054"/>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79473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ovéPole 4"/>
          <p:cNvSpPr txBox="1"/>
          <p:nvPr/>
        </p:nvSpPr>
        <p:spPr>
          <a:xfrm>
            <a:off x="469557" y="271848"/>
            <a:ext cx="5420497" cy="1938992"/>
          </a:xfrm>
          <a:prstGeom prst="rect">
            <a:avLst/>
          </a:prstGeom>
          <a:noFill/>
        </p:spPr>
        <p:txBody>
          <a:bodyPr wrap="square" rtlCol="0">
            <a:spAutoFit/>
          </a:bodyPr>
          <a:lstStyle/>
          <a:p>
            <a:r>
              <a:rPr lang="cs-CZ" sz="6000" dirty="0" smtClean="0">
                <a:solidFill>
                  <a:schemeClr val="accent2">
                    <a:lumMod val="75000"/>
                  </a:schemeClr>
                </a:solidFill>
                <a:latin typeface="Monotype Corsiva" panose="03010101010201010101" pitchFamily="66" charset="0"/>
              </a:rPr>
              <a:t>Tak ať je rok 2016 hodně úspěšný</a:t>
            </a:r>
            <a:endParaRPr lang="cs-CZ" sz="6000" dirty="0">
              <a:solidFill>
                <a:schemeClr val="accent2">
                  <a:lumMod val="75000"/>
                </a:schemeClr>
              </a:solidFill>
              <a:latin typeface="Monotype Corsiva" panose="03010101010201010101" pitchFamily="66" charset="0"/>
            </a:endParaRPr>
          </a:p>
        </p:txBody>
      </p:sp>
      <p:sp>
        <p:nvSpPr>
          <p:cNvPr id="6" name="TextovéPole 5"/>
          <p:cNvSpPr txBox="1"/>
          <p:nvPr/>
        </p:nvSpPr>
        <p:spPr>
          <a:xfrm>
            <a:off x="9420808" y="2667955"/>
            <a:ext cx="2848947" cy="2246769"/>
          </a:xfrm>
          <a:prstGeom prst="rect">
            <a:avLst/>
          </a:prstGeom>
          <a:noFill/>
        </p:spPr>
        <p:txBody>
          <a:bodyPr wrap="square" rtlCol="0">
            <a:spAutoFit/>
          </a:bodyPr>
          <a:lstStyle/>
          <a:p>
            <a:r>
              <a:rPr lang="cs-CZ" sz="5400" dirty="0" smtClean="0">
                <a:solidFill>
                  <a:srgbClr val="FFFF00"/>
                </a:solidFill>
                <a:latin typeface="Lucida Calligraphy" panose="03010101010101010101" pitchFamily="66" charset="0"/>
              </a:rPr>
              <a:t>Jacek </a:t>
            </a:r>
            <a:r>
              <a:rPr lang="cs-CZ" sz="5400" dirty="0" err="1" smtClean="0">
                <a:solidFill>
                  <a:srgbClr val="FFFF00"/>
                </a:solidFill>
                <a:latin typeface="Lucida Calligraphy" panose="03010101010101010101" pitchFamily="66" charset="0"/>
              </a:rPr>
              <a:t>Kerum</a:t>
            </a:r>
            <a:endParaRPr lang="cs-CZ" sz="5400" dirty="0" smtClean="0">
              <a:solidFill>
                <a:srgbClr val="FFFF00"/>
              </a:solidFill>
              <a:latin typeface="Lucida Calligraphy" panose="03010101010101010101" pitchFamily="66" charset="0"/>
            </a:endParaRPr>
          </a:p>
          <a:p>
            <a:pPr algn="ctr"/>
            <a:r>
              <a:rPr lang="cs-CZ" sz="3200" dirty="0" smtClean="0">
                <a:solidFill>
                  <a:srgbClr val="FFFF00"/>
                </a:solidFill>
                <a:latin typeface="Lucida Calligraphy" panose="03010101010101010101" pitchFamily="66" charset="0"/>
              </a:rPr>
              <a:t>2016</a:t>
            </a:r>
            <a:endParaRPr lang="cs-CZ" sz="3200" dirty="0">
              <a:solidFill>
                <a:srgbClr val="FFFF00"/>
              </a:solidFill>
              <a:latin typeface="Lucida Calligraphy" panose="03010101010101010101" pitchFamily="66" charset="0"/>
            </a:endParaRPr>
          </a:p>
        </p:txBody>
      </p:sp>
    </p:spTree>
    <p:extLst>
      <p:ext uri="{BB962C8B-B14F-4D97-AF65-F5344CB8AC3E}">
        <p14:creationId xmlns:p14="http://schemas.microsoft.com/office/powerpoint/2010/main" val="20828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6"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nodeType="clickEffect">
                                  <p:stCondLst>
                                    <p:cond delay="0"/>
                                  </p:stCondLst>
                                  <p:childTnLst>
                                    <p:animClr clrSpc="hsl" dir="cw">
                                      <p:cBhvr override="childStyle">
                                        <p:cTn id="30" dur="500" fill="hold"/>
                                        <p:tgtEl>
                                          <p:spTgt spid="4"/>
                                        </p:tgtEl>
                                        <p:attrNameLst>
                                          <p:attrName>style.color</p:attrName>
                                        </p:attrNameLst>
                                      </p:cBhvr>
                                      <p:by>
                                        <p:hsl h="7200000" s="0" l="0"/>
                                      </p:by>
                                    </p:animClr>
                                    <p:animClr clrSpc="hsl" dir="cw">
                                      <p:cBhvr>
                                        <p:cTn id="31" dur="500" fill="hold"/>
                                        <p:tgtEl>
                                          <p:spTgt spid="4"/>
                                        </p:tgtEl>
                                        <p:attrNameLst>
                                          <p:attrName>fillcolor</p:attrName>
                                        </p:attrNameLst>
                                      </p:cBhvr>
                                      <p:by>
                                        <p:hsl h="7200000" s="0" l="0"/>
                                      </p:by>
                                    </p:animClr>
                                    <p:animClr clrSpc="hsl" dir="cw">
                                      <p:cBhvr>
                                        <p:cTn id="32" dur="500" fill="hold"/>
                                        <p:tgtEl>
                                          <p:spTgt spid="4"/>
                                        </p:tgtEl>
                                        <p:attrNameLst>
                                          <p:attrName>stroke.color</p:attrName>
                                        </p:attrNameLst>
                                      </p:cBhvr>
                                      <p:by>
                                        <p:hsl h="7200000" s="0" l="0"/>
                                      </p:by>
                                    </p:animClr>
                                    <p:set>
                                      <p:cBhvr>
                                        <p:cTn id="33"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416908" y="156517"/>
            <a:ext cx="9144000" cy="1903585"/>
          </a:xfrm>
        </p:spPr>
        <p:txBody>
          <a:bodyPr>
            <a:normAutofit fontScale="90000"/>
          </a:bodyPr>
          <a:lstStyle/>
          <a:p>
            <a:r>
              <a:rPr lang="cs-CZ" b="1" dirty="0" smtClean="0">
                <a:solidFill>
                  <a:srgbClr val="FF0000"/>
                </a:solidFill>
                <a:latin typeface="Lucida Calligraphy" panose="03010101010101010101" pitchFamily="66" charset="0"/>
              </a:rPr>
              <a:t>Tak o </a:t>
            </a:r>
            <a:r>
              <a:rPr lang="cs-CZ" sz="8000" b="1" dirty="0" smtClean="0">
                <a:solidFill>
                  <a:srgbClr val="FF0000"/>
                </a:solidFill>
                <a:latin typeface="Monotype Corsiva" panose="03010101010201010101" pitchFamily="66" charset="0"/>
              </a:rPr>
              <a:t>č</a:t>
            </a:r>
            <a:r>
              <a:rPr lang="cs-CZ" b="1" dirty="0" smtClean="0">
                <a:solidFill>
                  <a:srgbClr val="FF0000"/>
                </a:solidFill>
                <a:latin typeface="Lucida Calligraphy" panose="03010101010101010101" pitchFamily="66" charset="0"/>
              </a:rPr>
              <a:t>em si letos budeme povídat?</a:t>
            </a:r>
            <a:endParaRPr lang="cs-CZ" b="1" dirty="0">
              <a:solidFill>
                <a:srgbClr val="FF0000"/>
              </a:solidFill>
              <a:latin typeface="Lucida Calligraphy" panose="03010101010101010101" pitchFamily="66" charset="0"/>
            </a:endParaRPr>
          </a:p>
        </p:txBody>
      </p:sp>
      <p:sp>
        <p:nvSpPr>
          <p:cNvPr id="3" name="Podnadpis 2"/>
          <p:cNvSpPr>
            <a:spLocks noGrp="1"/>
          </p:cNvSpPr>
          <p:nvPr>
            <p:ph type="subTitle" idx="1"/>
          </p:nvPr>
        </p:nvSpPr>
        <p:spPr>
          <a:xfrm>
            <a:off x="803190" y="2356023"/>
            <a:ext cx="11158152" cy="4501977"/>
          </a:xfrm>
        </p:spPr>
        <p:txBody>
          <a:bodyPr/>
          <a:lstStyle/>
          <a:p>
            <a:pPr algn="l"/>
            <a:r>
              <a:rPr lang="cs-CZ" sz="4000" dirty="0" smtClean="0">
                <a:solidFill>
                  <a:srgbClr val="0000FF"/>
                </a:solidFill>
                <a:latin typeface="Monotype Corsiva" panose="03010101010201010101" pitchFamily="66" charset="0"/>
              </a:rPr>
              <a:t>Je to trochu problém, protože v minulosti </a:t>
            </a:r>
            <a:r>
              <a:rPr lang="cs-CZ" sz="4000" dirty="0">
                <a:solidFill>
                  <a:srgbClr val="0000FF"/>
                </a:solidFill>
                <a:latin typeface="Monotype Corsiva" panose="03010101010201010101" pitchFamily="66" charset="0"/>
              </a:rPr>
              <a:t> již bylo vše </a:t>
            </a:r>
            <a:r>
              <a:rPr lang="cs-CZ" sz="4000" dirty="0" smtClean="0">
                <a:solidFill>
                  <a:srgbClr val="0000FF"/>
                </a:solidFill>
                <a:latin typeface="Monotype Corsiva" panose="03010101010201010101" pitchFamily="66" charset="0"/>
              </a:rPr>
              <a:t>řečeno. </a:t>
            </a:r>
          </a:p>
          <a:p>
            <a:pPr algn="l"/>
            <a:r>
              <a:rPr lang="cs-CZ" sz="2800" b="1" i="1" dirty="0" smtClean="0"/>
              <a:t>A nebo zkusíme nebezpečné jevy?</a:t>
            </a:r>
          </a:p>
          <a:p>
            <a:pPr marL="342900" indent="-342900" algn="l">
              <a:buFontTx/>
              <a:buChar char="-"/>
            </a:pPr>
            <a:r>
              <a:rPr lang="cs-CZ" sz="2800" i="1" dirty="0" smtClean="0">
                <a:solidFill>
                  <a:srgbClr val="FF0000"/>
                </a:solidFill>
              </a:rPr>
              <a:t>Teplota</a:t>
            </a:r>
            <a:r>
              <a:rPr lang="cs-CZ" sz="2800" i="1" dirty="0" smtClean="0"/>
              <a:t> </a:t>
            </a:r>
            <a:r>
              <a:rPr lang="cs-CZ" sz="2800" i="1" dirty="0" smtClean="0">
                <a:solidFill>
                  <a:srgbClr val="0000FF"/>
                </a:solidFill>
              </a:rPr>
              <a:t>vzduchu</a:t>
            </a:r>
          </a:p>
          <a:p>
            <a:pPr marL="342900" indent="-342900" algn="l">
              <a:buFontTx/>
              <a:buChar char="-"/>
            </a:pPr>
            <a:r>
              <a:rPr lang="cs-CZ" sz="2800" i="1" dirty="0" smtClean="0">
                <a:solidFill>
                  <a:srgbClr val="00B050"/>
                </a:solidFill>
              </a:rPr>
              <a:t>Tlak vzduchu</a:t>
            </a:r>
          </a:p>
          <a:p>
            <a:pPr marL="342900" indent="-342900" algn="l">
              <a:buFontTx/>
              <a:buChar char="-"/>
            </a:pPr>
            <a:r>
              <a:rPr lang="cs-CZ" sz="2800" i="1" dirty="0" smtClean="0">
                <a:solidFill>
                  <a:schemeClr val="accent2">
                    <a:lumMod val="50000"/>
                  </a:schemeClr>
                </a:solidFill>
              </a:rPr>
              <a:t>Vítr, střih větru, turbulence</a:t>
            </a:r>
          </a:p>
          <a:p>
            <a:pPr marL="342900" indent="-342900" algn="l">
              <a:buFontTx/>
              <a:buChar char="-"/>
            </a:pPr>
            <a:r>
              <a:rPr lang="cs-CZ" sz="2800" i="1" dirty="0" smtClean="0">
                <a:solidFill>
                  <a:schemeClr val="accent1">
                    <a:lumMod val="50000"/>
                  </a:schemeClr>
                </a:solidFill>
              </a:rPr>
              <a:t>Proudění přes překážky – kopcovitý terén</a:t>
            </a:r>
          </a:p>
          <a:p>
            <a:pPr marL="342900" indent="-342900" algn="l">
              <a:buFontTx/>
              <a:buChar char="-"/>
            </a:pPr>
            <a:r>
              <a:rPr lang="cs-CZ" sz="2800" i="1" dirty="0" smtClean="0">
                <a:solidFill>
                  <a:srgbClr val="7030A0"/>
                </a:solidFill>
              </a:rPr>
              <a:t>Námraza – rozdíl mezi druhy a tvary</a:t>
            </a:r>
            <a:endParaRPr lang="cs-CZ" sz="2800" i="1" dirty="0">
              <a:solidFill>
                <a:srgbClr val="7030A0"/>
              </a:solidFill>
            </a:endParaRPr>
          </a:p>
          <a:p>
            <a:pPr marL="342900" indent="-342900" algn="l">
              <a:buFontTx/>
              <a:buChar char="-"/>
            </a:pPr>
            <a:r>
              <a:rPr lang="cs-CZ" sz="2800" i="1" dirty="0" smtClean="0"/>
              <a:t>Výstrahy na nebezpečné jevy, AIRMET, SIGMET, GAMET</a:t>
            </a:r>
          </a:p>
          <a:p>
            <a:pPr marL="342900" indent="-342900" algn="l">
              <a:buFontTx/>
              <a:buChar char="-"/>
            </a:pPr>
            <a:endParaRPr lang="cs-CZ" sz="2800" i="1" dirty="0" smtClean="0"/>
          </a:p>
          <a:p>
            <a:pPr marL="342900" indent="-342900" algn="l">
              <a:buFontTx/>
              <a:buChar char="-"/>
            </a:pPr>
            <a:endParaRPr lang="cs-CZ" dirty="0" smtClean="0"/>
          </a:p>
          <a:p>
            <a:pPr marL="342900" indent="-342900" algn="l">
              <a:buFontTx/>
              <a:buChar char="-"/>
            </a:pPr>
            <a:endParaRPr lang="cs-CZ" dirty="0" smtClean="0"/>
          </a:p>
          <a:p>
            <a:pPr marL="342900" indent="-342900" algn="l">
              <a:buFontTx/>
              <a:buChar char="-"/>
            </a:pPr>
            <a:endParaRPr lang="cs-CZ" dirty="0" smtClean="0"/>
          </a:p>
          <a:p>
            <a:pPr algn="l"/>
            <a:endParaRPr lang="cs-CZ" dirty="0"/>
          </a:p>
        </p:txBody>
      </p:sp>
    </p:spTree>
    <p:extLst>
      <p:ext uri="{BB962C8B-B14F-4D97-AF65-F5344CB8AC3E}">
        <p14:creationId xmlns:p14="http://schemas.microsoft.com/office/powerpoint/2010/main" val="186608443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1D3"/>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392648" y="306257"/>
            <a:ext cx="9144000" cy="1038612"/>
          </a:xfrm>
        </p:spPr>
        <p:txBody>
          <a:bodyPr/>
          <a:lstStyle/>
          <a:p>
            <a:r>
              <a:rPr lang="cs-CZ" b="1" dirty="0" smtClean="0">
                <a:solidFill>
                  <a:srgbClr val="FF0000"/>
                </a:solidFill>
                <a:latin typeface="Lucida Calligraphy" panose="03010101010101010101" pitchFamily="66" charset="0"/>
              </a:rPr>
              <a:t>Teplota</a:t>
            </a:r>
            <a:r>
              <a:rPr lang="cs-CZ" b="1" dirty="0" smtClean="0">
                <a:latin typeface="Lucida Calligraphy" panose="03010101010101010101" pitchFamily="66" charset="0"/>
              </a:rPr>
              <a:t> </a:t>
            </a:r>
            <a:r>
              <a:rPr lang="cs-CZ" b="1" dirty="0" smtClean="0">
                <a:solidFill>
                  <a:srgbClr val="0000FF"/>
                </a:solidFill>
                <a:latin typeface="Lucida Calligraphy" panose="03010101010101010101" pitchFamily="66" charset="0"/>
              </a:rPr>
              <a:t>vzduchu</a:t>
            </a:r>
            <a:endParaRPr lang="cs-CZ" b="1" dirty="0">
              <a:solidFill>
                <a:srgbClr val="0000FF"/>
              </a:solidFill>
              <a:latin typeface="Lucida Calligraphy" panose="03010101010101010101" pitchFamily="66" charset="0"/>
            </a:endParaRPr>
          </a:p>
        </p:txBody>
      </p:sp>
      <p:sp>
        <p:nvSpPr>
          <p:cNvPr id="3" name="Podnadpis 2"/>
          <p:cNvSpPr>
            <a:spLocks noGrp="1"/>
          </p:cNvSpPr>
          <p:nvPr>
            <p:ph type="subTitle" idx="1"/>
          </p:nvPr>
        </p:nvSpPr>
        <p:spPr>
          <a:xfrm>
            <a:off x="436229" y="1663650"/>
            <a:ext cx="11585196" cy="5005597"/>
          </a:xfrm>
        </p:spPr>
        <p:txBody>
          <a:bodyPr>
            <a:normAutofit/>
          </a:bodyPr>
          <a:lstStyle/>
          <a:p>
            <a:pPr algn="l">
              <a:spcBef>
                <a:spcPts val="0"/>
              </a:spcBef>
            </a:pPr>
            <a:r>
              <a:rPr lang="cs-CZ" sz="2000" b="1" dirty="0" smtClean="0">
                <a:solidFill>
                  <a:srgbClr val="0000FF"/>
                </a:solidFill>
                <a:latin typeface="Lucida Calligraphy" panose="03010101010101010101" pitchFamily="66" charset="0"/>
              </a:rPr>
              <a:t>- Teplo</a:t>
            </a:r>
            <a:r>
              <a:rPr lang="cs-CZ" sz="2000" dirty="0" smtClean="0"/>
              <a:t>   je infračervené záření (radiace) </a:t>
            </a:r>
            <a:r>
              <a:rPr lang="cs-CZ" sz="2000" dirty="0"/>
              <a:t>— </a:t>
            </a:r>
            <a:r>
              <a:rPr lang="cs-CZ" sz="2000" dirty="0" smtClean="0"/>
              <a:t>je to šíření </a:t>
            </a:r>
            <a:r>
              <a:rPr lang="cs-CZ" sz="2000" dirty="0" err="1"/>
              <a:t>elmag</a:t>
            </a:r>
            <a:r>
              <a:rPr lang="cs-CZ" sz="2000" dirty="0"/>
              <a:t>. vln (</a:t>
            </a:r>
            <a:r>
              <a:rPr lang="cs-CZ" sz="2000" dirty="0" err="1"/>
              <a:t>elmag</a:t>
            </a:r>
            <a:r>
              <a:rPr lang="cs-CZ" sz="2000" dirty="0"/>
              <a:t>. </a:t>
            </a:r>
            <a:r>
              <a:rPr lang="cs-CZ" sz="2000" dirty="0" smtClean="0"/>
              <a:t>záření).  Je součástí spektra záření  </a:t>
            </a:r>
          </a:p>
          <a:p>
            <a:pPr algn="l">
              <a:spcBef>
                <a:spcPts val="0"/>
              </a:spcBef>
              <a:spcAft>
                <a:spcPts val="600"/>
              </a:spcAft>
            </a:pPr>
            <a:r>
              <a:rPr lang="cs-CZ" sz="2000" dirty="0"/>
              <a:t> </a:t>
            </a:r>
            <a:r>
              <a:rPr lang="cs-CZ" sz="2000" dirty="0" smtClean="0"/>
              <a:t>  Slunce (dalšími jsou viditelné a rádiové záření). Podle zdroje tepla rozeznáváme záření Slunce a záření Země.</a:t>
            </a:r>
          </a:p>
          <a:p>
            <a:pPr algn="l">
              <a:spcBef>
                <a:spcPts val="0"/>
              </a:spcBef>
            </a:pPr>
            <a:r>
              <a:rPr lang="cs-CZ" sz="2000" dirty="0" smtClean="0"/>
              <a:t>- </a:t>
            </a:r>
            <a:r>
              <a:rPr lang="cs-CZ" sz="2000" b="1" dirty="0" smtClean="0">
                <a:solidFill>
                  <a:srgbClr val="0000FF"/>
                </a:solidFill>
                <a:latin typeface="Lucida Calligraphy" panose="03010101010101010101" pitchFamily="66" charset="0"/>
              </a:rPr>
              <a:t>Teplota</a:t>
            </a:r>
            <a:r>
              <a:rPr lang="cs-CZ" sz="2000" dirty="0" smtClean="0"/>
              <a:t>   je </a:t>
            </a:r>
            <a:r>
              <a:rPr lang="cs-CZ" sz="2000" dirty="0"/>
              <a:t>mírou </a:t>
            </a:r>
            <a:r>
              <a:rPr lang="cs-CZ" sz="2000" dirty="0" err="1"/>
              <a:t>stř</a:t>
            </a:r>
            <a:r>
              <a:rPr lang="cs-CZ" sz="2000" dirty="0"/>
              <a:t>. kinetické energie termického pohybu </a:t>
            </a:r>
            <a:r>
              <a:rPr lang="cs-CZ" sz="2000" dirty="0" smtClean="0"/>
              <a:t>molekul vyvolaného teplem </a:t>
            </a:r>
            <a:r>
              <a:rPr lang="cs-CZ" sz="2000" dirty="0"/>
              <a:t>a její jednotkou je </a:t>
            </a:r>
            <a:r>
              <a:rPr lang="cs-CZ" sz="2000" dirty="0" smtClean="0"/>
              <a:t>   </a:t>
            </a:r>
          </a:p>
          <a:p>
            <a:pPr algn="l">
              <a:spcBef>
                <a:spcPts val="0"/>
              </a:spcBef>
              <a:spcAft>
                <a:spcPts val="600"/>
              </a:spcAft>
            </a:pPr>
            <a:r>
              <a:rPr lang="cs-CZ" sz="2000" dirty="0" smtClean="0"/>
              <a:t>   v</a:t>
            </a:r>
            <a:r>
              <a:rPr lang="cs-CZ" sz="2000" dirty="0"/>
              <a:t> soustavě SI </a:t>
            </a:r>
            <a:r>
              <a:rPr lang="cs-CZ" sz="2000" dirty="0" smtClean="0"/>
              <a:t>kelvin </a:t>
            </a:r>
            <a:r>
              <a:rPr lang="cs-CZ" sz="2000" dirty="0"/>
              <a:t>(K</a:t>
            </a:r>
            <a:r>
              <a:rPr lang="cs-CZ" sz="2000" dirty="0" smtClean="0"/>
              <a:t>).</a:t>
            </a:r>
          </a:p>
          <a:p>
            <a:pPr algn="l">
              <a:spcBef>
                <a:spcPts val="0"/>
              </a:spcBef>
              <a:spcAft>
                <a:spcPts val="600"/>
              </a:spcAft>
            </a:pPr>
            <a:r>
              <a:rPr lang="cs-CZ" sz="2000" dirty="0" smtClean="0"/>
              <a:t>- </a:t>
            </a:r>
            <a:r>
              <a:rPr lang="cs-CZ" sz="2000" u="sng" dirty="0" smtClean="0"/>
              <a:t>Teplota vzduchu</a:t>
            </a:r>
            <a:r>
              <a:rPr lang="cs-CZ" sz="2000" dirty="0" smtClean="0"/>
              <a:t> je fyzikální veličinou a patří k základním meteorologickým prvkům. </a:t>
            </a:r>
          </a:p>
          <a:p>
            <a:pPr algn="l">
              <a:spcBef>
                <a:spcPts val="0"/>
              </a:spcBef>
            </a:pPr>
            <a:r>
              <a:rPr lang="cs-CZ" sz="2000" dirty="0" smtClean="0"/>
              <a:t>- </a:t>
            </a:r>
            <a:r>
              <a:rPr lang="cs-CZ" sz="2000" b="1" u="sng" dirty="0" smtClean="0"/>
              <a:t>Příliš vysoká teplota je nebezpečným meteorologickým jevem</a:t>
            </a:r>
            <a:r>
              <a:rPr lang="cs-CZ" sz="2000" dirty="0" smtClean="0"/>
              <a:t>, příliš nízká způsobuje technické potíže.</a:t>
            </a:r>
          </a:p>
          <a:p>
            <a:pPr algn="l">
              <a:spcBef>
                <a:spcPts val="0"/>
              </a:spcBef>
            </a:pPr>
            <a:endParaRPr lang="cs-CZ" sz="2000" dirty="0" smtClean="0"/>
          </a:p>
          <a:p>
            <a:pPr algn="l">
              <a:spcBef>
                <a:spcPts val="0"/>
              </a:spcBef>
            </a:pPr>
            <a:endParaRPr lang="cs-CZ" sz="2000" dirty="0" smtClean="0"/>
          </a:p>
          <a:p>
            <a:pPr algn="l">
              <a:spcBef>
                <a:spcPts val="0"/>
              </a:spcBef>
            </a:pPr>
            <a:r>
              <a:rPr lang="cs-CZ" sz="2000" dirty="0"/>
              <a:t> </a:t>
            </a:r>
            <a:r>
              <a:rPr lang="cs-CZ" sz="2000" dirty="0" smtClean="0"/>
              <a:t>        </a:t>
            </a:r>
            <a:r>
              <a:rPr lang="cs-CZ" sz="2000" b="1" dirty="0" smtClean="0"/>
              <a:t>Stavová rovnice plynů:     	    </a:t>
            </a:r>
            <a:r>
              <a:rPr lang="cs-CZ" sz="3200" b="1" dirty="0" err="1" smtClean="0">
                <a:latin typeface="Courier New" panose="02070309020205020404" pitchFamily="49" charset="0"/>
                <a:cs typeface="Courier New" panose="02070309020205020404" pitchFamily="49" charset="0"/>
              </a:rPr>
              <a:t>p.V</a:t>
            </a:r>
            <a:r>
              <a:rPr lang="cs-CZ" sz="3200" b="1" dirty="0" smtClean="0">
                <a:latin typeface="Courier New" panose="02070309020205020404" pitchFamily="49" charset="0"/>
                <a:cs typeface="Courier New" panose="02070309020205020404" pitchFamily="49" charset="0"/>
              </a:rPr>
              <a:t> = </a:t>
            </a:r>
            <a:r>
              <a:rPr lang="cs-CZ" sz="3200" b="1" dirty="0" err="1" smtClean="0">
                <a:latin typeface="Courier New" panose="02070309020205020404" pitchFamily="49" charset="0"/>
                <a:cs typeface="Courier New" panose="02070309020205020404" pitchFamily="49" charset="0"/>
              </a:rPr>
              <a:t>R.T.m</a:t>
            </a:r>
            <a:r>
              <a:rPr lang="cs-CZ" sz="3200" b="1" dirty="0" smtClean="0">
                <a:latin typeface="Courier New" panose="02070309020205020404" pitchFamily="49" charset="0"/>
                <a:cs typeface="Courier New" panose="02070309020205020404" pitchFamily="49" charset="0"/>
              </a:rPr>
              <a:t> </a:t>
            </a:r>
          </a:p>
          <a:p>
            <a:pPr algn="l">
              <a:spcBef>
                <a:spcPts val="0"/>
              </a:spcBef>
            </a:pPr>
            <a:r>
              <a:rPr lang="cs-CZ" sz="3200" b="1" dirty="0">
                <a:latin typeface="Courier New" panose="02070309020205020404" pitchFamily="49" charset="0"/>
                <a:cs typeface="Courier New" panose="02070309020205020404" pitchFamily="49" charset="0"/>
              </a:rPr>
              <a:t> </a:t>
            </a:r>
            <a:r>
              <a:rPr lang="cs-CZ" sz="3200" b="1" dirty="0" smtClean="0">
                <a:latin typeface="Courier New" panose="02070309020205020404" pitchFamily="49" charset="0"/>
                <a:cs typeface="Courier New" panose="02070309020205020404" pitchFamily="49" charset="0"/>
              </a:rPr>
              <a:t>           	   p = R.T.(m/V)</a:t>
            </a:r>
          </a:p>
          <a:p>
            <a:pPr algn="l">
              <a:spcBef>
                <a:spcPts val="0"/>
              </a:spcBef>
            </a:pPr>
            <a:r>
              <a:rPr lang="cs-CZ" sz="3200" b="1" dirty="0">
                <a:latin typeface="Courier New" panose="02070309020205020404" pitchFamily="49" charset="0"/>
                <a:cs typeface="Courier New" panose="02070309020205020404" pitchFamily="49" charset="0"/>
              </a:rPr>
              <a:t>	</a:t>
            </a:r>
            <a:r>
              <a:rPr lang="cs-CZ" sz="3200" b="1" dirty="0" smtClean="0">
                <a:latin typeface="Courier New" panose="02070309020205020404" pitchFamily="49" charset="0"/>
                <a:cs typeface="Courier New" panose="02070309020205020404" pitchFamily="49" charset="0"/>
              </a:rPr>
              <a:t>			 m/V = </a:t>
            </a:r>
            <a:r>
              <a:rPr lang="el-GR" sz="3200" b="1" dirty="0">
                <a:latin typeface="Courier New" panose="02070309020205020404" pitchFamily="49" charset="0"/>
                <a:cs typeface="Courier New" panose="02070309020205020404" pitchFamily="49" charset="0"/>
              </a:rPr>
              <a:t>ρ</a:t>
            </a:r>
            <a:endParaRPr lang="cs-CZ" sz="3200" b="1" dirty="0">
              <a:latin typeface="Courier New" panose="02070309020205020404" pitchFamily="49" charset="0"/>
              <a:cs typeface="Courier New" panose="02070309020205020404" pitchFamily="49" charset="0"/>
            </a:endParaRPr>
          </a:p>
          <a:p>
            <a:pPr algn="l">
              <a:spcBef>
                <a:spcPts val="0"/>
              </a:spcBef>
            </a:pPr>
            <a:r>
              <a:rPr lang="cs-CZ" sz="3200" b="1" dirty="0" smtClean="0">
                <a:latin typeface="Courier New" panose="02070309020205020404" pitchFamily="49" charset="0"/>
                <a:cs typeface="Courier New" panose="02070309020205020404" pitchFamily="49" charset="0"/>
              </a:rPr>
              <a:t>		</a:t>
            </a:r>
            <a:r>
              <a:rPr lang="cs-CZ" sz="3200" b="1" dirty="0">
                <a:latin typeface="Courier New" panose="02070309020205020404" pitchFamily="49" charset="0"/>
                <a:cs typeface="Courier New" panose="02070309020205020404" pitchFamily="49" charset="0"/>
              </a:rPr>
              <a:t>	</a:t>
            </a:r>
            <a:r>
              <a:rPr lang="cs-CZ" sz="3200" b="1" dirty="0" smtClean="0">
                <a:latin typeface="Courier New" panose="02070309020205020404" pitchFamily="49" charset="0"/>
                <a:cs typeface="Courier New" panose="02070309020205020404" pitchFamily="49" charset="0"/>
              </a:rPr>
              <a:t>	   p = R.T.</a:t>
            </a:r>
            <a:r>
              <a:rPr lang="el-GR" sz="3200" b="1" dirty="0" smtClean="0">
                <a:latin typeface="Courier New" panose="02070309020205020404" pitchFamily="49" charset="0"/>
                <a:cs typeface="Courier New" panose="02070309020205020404" pitchFamily="49" charset="0"/>
              </a:rPr>
              <a:t>ρ</a:t>
            </a:r>
            <a:endParaRPr lang="cs-CZ" sz="3200" b="1" dirty="0">
              <a:latin typeface="Courier New" panose="02070309020205020404" pitchFamily="49" charset="0"/>
              <a:cs typeface="Courier New" panose="02070309020205020404" pitchFamily="49" charset="0"/>
            </a:endParaRPr>
          </a:p>
          <a:p>
            <a:pPr algn="l">
              <a:spcBef>
                <a:spcPts val="0"/>
              </a:spcBef>
            </a:pPr>
            <a:r>
              <a:rPr lang="cs-CZ" sz="2000" dirty="0" smtClean="0"/>
              <a:t>	</a:t>
            </a:r>
            <a:endParaRPr lang="cs-CZ" sz="2000" dirty="0"/>
          </a:p>
        </p:txBody>
      </p:sp>
    </p:spTree>
    <p:extLst>
      <p:ext uri="{BB962C8B-B14F-4D97-AF65-F5344CB8AC3E}">
        <p14:creationId xmlns:p14="http://schemas.microsoft.com/office/powerpoint/2010/main" val="193407530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65000">
              <a:schemeClr val="accent4">
                <a:lumMod val="60000"/>
                <a:lumOff val="40000"/>
              </a:schemeClr>
            </a:gs>
            <a:gs pos="100000">
              <a:schemeClr val="accent1">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625810" y="238898"/>
            <a:ext cx="5826211" cy="1427077"/>
          </a:xfrm>
        </p:spPr>
        <p:txBody>
          <a:bodyPr>
            <a:normAutofit/>
          </a:bodyPr>
          <a:lstStyle/>
          <a:p>
            <a:pPr algn="ctr"/>
            <a:r>
              <a:rPr lang="cs-CZ" sz="6000" b="1" dirty="0" smtClean="0">
                <a:solidFill>
                  <a:srgbClr val="00B050"/>
                </a:solidFill>
                <a:latin typeface="Lucida Calligraphy" panose="03010101010101010101" pitchFamily="66" charset="0"/>
              </a:rPr>
              <a:t>Tlak vzduchu</a:t>
            </a:r>
            <a:endParaRPr lang="cs-CZ" sz="6000" b="1" dirty="0">
              <a:solidFill>
                <a:srgbClr val="00B050"/>
              </a:solidFill>
              <a:latin typeface="Lucida Calligraphy" panose="03010101010101010101" pitchFamily="66" charset="0"/>
            </a:endParaRPr>
          </a:p>
        </p:txBody>
      </p:sp>
      <p:sp>
        <p:nvSpPr>
          <p:cNvPr id="3" name="Zástupný symbol pro obsah 2"/>
          <p:cNvSpPr>
            <a:spLocks noGrp="1"/>
          </p:cNvSpPr>
          <p:nvPr>
            <p:ph idx="1"/>
          </p:nvPr>
        </p:nvSpPr>
        <p:spPr>
          <a:xfrm>
            <a:off x="318933" y="1792674"/>
            <a:ext cx="11761365" cy="4351338"/>
          </a:xfrm>
        </p:spPr>
        <p:txBody>
          <a:bodyPr>
            <a:normAutofit/>
          </a:bodyPr>
          <a:lstStyle/>
          <a:p>
            <a:pPr marL="0" indent="0">
              <a:spcBef>
                <a:spcPts val="0"/>
              </a:spcBef>
              <a:buNone/>
            </a:pPr>
            <a:r>
              <a:rPr lang="cs-CZ" sz="2000" b="1" dirty="0" smtClean="0">
                <a:solidFill>
                  <a:srgbClr val="00B050"/>
                </a:solidFill>
                <a:latin typeface="Lucida Calligraphy" panose="03010101010101010101" pitchFamily="66" charset="0"/>
              </a:rPr>
              <a:t>- Tlak vzduchu  </a:t>
            </a:r>
            <a:r>
              <a:rPr lang="cs-CZ" sz="2000" dirty="0" smtClean="0"/>
              <a:t>je síla </a:t>
            </a:r>
            <a:r>
              <a:rPr lang="cs-CZ" sz="2000" dirty="0"/>
              <a:t>působící v daném místě atmosféry kolmo na libovolně </a:t>
            </a:r>
            <a:r>
              <a:rPr lang="cs-CZ" sz="2000" dirty="0" smtClean="0"/>
              <a:t>orientovanou </a:t>
            </a:r>
            <a:r>
              <a:rPr lang="cs-CZ" sz="2000" dirty="0"/>
              <a:t>jednotkovou </a:t>
            </a:r>
            <a:r>
              <a:rPr lang="cs-CZ" sz="2000" dirty="0" smtClean="0"/>
              <a:t>  </a:t>
            </a:r>
          </a:p>
          <a:p>
            <a:pPr marL="0" indent="0">
              <a:spcBef>
                <a:spcPts val="0"/>
              </a:spcBef>
              <a:buNone/>
            </a:pPr>
            <a:r>
              <a:rPr lang="cs-CZ" sz="2000" dirty="0"/>
              <a:t> </a:t>
            </a:r>
            <a:r>
              <a:rPr lang="cs-CZ" sz="2000" dirty="0" smtClean="0"/>
              <a:t>    plochu </a:t>
            </a:r>
            <a:r>
              <a:rPr lang="cs-CZ" sz="2000" dirty="0"/>
              <a:t>a </a:t>
            </a:r>
            <a:r>
              <a:rPr lang="cs-CZ" sz="2000" dirty="0" smtClean="0"/>
              <a:t>je vyvolaná </a:t>
            </a:r>
            <a:r>
              <a:rPr lang="cs-CZ" sz="2000" dirty="0"/>
              <a:t>tíhou vzduchového sloupce </a:t>
            </a:r>
            <a:r>
              <a:rPr lang="cs-CZ" sz="2000" dirty="0" smtClean="0"/>
              <a:t>sahajícího </a:t>
            </a:r>
            <a:r>
              <a:rPr lang="cs-CZ" sz="2000" dirty="0"/>
              <a:t>od hladiny, ve které se tlak zjišťuje, až k </a:t>
            </a:r>
            <a:r>
              <a:rPr lang="cs-CZ" sz="2000" i="1" dirty="0">
                <a:solidFill>
                  <a:srgbClr val="00B050"/>
                </a:solidFill>
              </a:rPr>
              <a:t>horní </a:t>
            </a:r>
            <a:endParaRPr lang="cs-CZ" sz="2000" i="1" dirty="0" smtClean="0">
              <a:solidFill>
                <a:srgbClr val="00B050"/>
              </a:solidFill>
            </a:endParaRPr>
          </a:p>
          <a:p>
            <a:pPr marL="0" indent="0">
              <a:spcBef>
                <a:spcPts val="0"/>
              </a:spcBef>
              <a:buNone/>
            </a:pPr>
            <a:r>
              <a:rPr lang="cs-CZ" sz="2000" i="1" dirty="0">
                <a:solidFill>
                  <a:srgbClr val="00B050"/>
                </a:solidFill>
              </a:rPr>
              <a:t> </a:t>
            </a:r>
            <a:r>
              <a:rPr lang="cs-CZ" sz="2000" i="1" dirty="0" smtClean="0">
                <a:solidFill>
                  <a:srgbClr val="00B050"/>
                </a:solidFill>
              </a:rPr>
              <a:t>    hranici atmosféry</a:t>
            </a:r>
            <a:r>
              <a:rPr lang="cs-CZ" sz="2000" dirty="0">
                <a:solidFill>
                  <a:srgbClr val="00B050"/>
                </a:solidFill>
              </a:rPr>
              <a:t>. </a:t>
            </a:r>
            <a:endParaRPr lang="cs-CZ" sz="2000" dirty="0" smtClean="0">
              <a:solidFill>
                <a:srgbClr val="00B050"/>
              </a:solidFill>
            </a:endParaRPr>
          </a:p>
          <a:p>
            <a:pPr marL="0" indent="0">
              <a:spcBef>
                <a:spcPts val="0"/>
              </a:spcBef>
              <a:buNone/>
            </a:pPr>
            <a:r>
              <a:rPr lang="cs-CZ" sz="2000" dirty="0" smtClean="0">
                <a:solidFill>
                  <a:srgbClr val="00B050"/>
                </a:solidFill>
              </a:rPr>
              <a:t>-  </a:t>
            </a:r>
            <a:r>
              <a:rPr lang="cs-CZ" sz="2000" b="1" dirty="0" smtClean="0">
                <a:solidFill>
                  <a:srgbClr val="00B050"/>
                </a:solidFill>
                <a:latin typeface="Lucida Calligraphy" panose="03010101010101010101" pitchFamily="66" charset="0"/>
              </a:rPr>
              <a:t>Tlak vzduchu </a:t>
            </a:r>
            <a:r>
              <a:rPr lang="cs-CZ" sz="2000" dirty="0" smtClean="0"/>
              <a:t>se udává se v</a:t>
            </a:r>
            <a:r>
              <a:rPr lang="cs-CZ" sz="2000" dirty="0"/>
              <a:t> pascalech (Pa) nebo jejich násobcích, např. </a:t>
            </a:r>
            <a:r>
              <a:rPr lang="cs-CZ" sz="2000" dirty="0" smtClean="0"/>
              <a:t>hektopascalech </a:t>
            </a:r>
            <a:r>
              <a:rPr lang="cs-CZ" sz="2000" dirty="0"/>
              <a:t>(hPa</a:t>
            </a:r>
            <a:r>
              <a:rPr lang="cs-CZ" sz="2000" dirty="0" smtClean="0"/>
              <a:t>). </a:t>
            </a:r>
          </a:p>
          <a:p>
            <a:pPr>
              <a:spcBef>
                <a:spcPts val="0"/>
              </a:spcBef>
              <a:buFontTx/>
              <a:buChar char="-"/>
            </a:pPr>
            <a:r>
              <a:rPr lang="cs-CZ" sz="2000" b="1" dirty="0" smtClean="0">
                <a:solidFill>
                  <a:srgbClr val="00B050"/>
                </a:solidFill>
                <a:latin typeface="Lucida Calligraphy" panose="03010101010101010101" pitchFamily="66" charset="0"/>
              </a:rPr>
              <a:t>Tlak vzduchu </a:t>
            </a:r>
            <a:r>
              <a:rPr lang="cs-CZ" sz="2000" dirty="0" smtClean="0"/>
              <a:t>je fyzikální veličinou a patří </a:t>
            </a:r>
            <a:r>
              <a:rPr lang="cs-CZ" sz="2000" dirty="0"/>
              <a:t>k zákl. met. prvkům. </a:t>
            </a:r>
            <a:endParaRPr lang="cs-CZ" sz="2000" dirty="0" smtClean="0"/>
          </a:p>
          <a:p>
            <a:pPr>
              <a:spcBef>
                <a:spcPts val="0"/>
              </a:spcBef>
              <a:buFontTx/>
              <a:buChar char="-"/>
            </a:pPr>
            <a:r>
              <a:rPr lang="cs-CZ" sz="2000" b="1" dirty="0" smtClean="0">
                <a:solidFill>
                  <a:srgbClr val="00B050"/>
                </a:solidFill>
                <a:latin typeface="Lucida Calligraphy" panose="03010101010101010101" pitchFamily="66" charset="0"/>
              </a:rPr>
              <a:t>Tlak </a:t>
            </a:r>
            <a:r>
              <a:rPr lang="cs-CZ" sz="2000" b="1" dirty="0">
                <a:solidFill>
                  <a:srgbClr val="00B050"/>
                </a:solidFill>
                <a:latin typeface="Lucida Calligraphy" panose="03010101010101010101" pitchFamily="66" charset="0"/>
              </a:rPr>
              <a:t>vzduchu </a:t>
            </a:r>
            <a:r>
              <a:rPr lang="cs-CZ" sz="2000" dirty="0"/>
              <a:t>s výškou klesá podle </a:t>
            </a:r>
            <a:r>
              <a:rPr lang="cs-CZ" sz="2000" i="1" dirty="0"/>
              <a:t>barometrické formule</a:t>
            </a:r>
            <a:r>
              <a:rPr lang="cs-CZ" sz="2000" dirty="0"/>
              <a:t>. Pro praktické účely </a:t>
            </a:r>
            <a:r>
              <a:rPr lang="cs-CZ" sz="2000" dirty="0" smtClean="0"/>
              <a:t> se redukuje </a:t>
            </a:r>
            <a:r>
              <a:rPr lang="cs-CZ" sz="2000" dirty="0"/>
              <a:t>na </a:t>
            </a:r>
            <a:r>
              <a:rPr lang="cs-CZ" sz="2000" dirty="0" smtClean="0"/>
              <a:t>střední </a:t>
            </a:r>
            <a:r>
              <a:rPr lang="cs-CZ" sz="2000" dirty="0"/>
              <a:t>výšku </a:t>
            </a:r>
            <a:r>
              <a:rPr lang="cs-CZ" sz="2000" dirty="0" smtClean="0"/>
              <a:t>hladiny </a:t>
            </a:r>
            <a:r>
              <a:rPr lang="cs-CZ" sz="2000" dirty="0"/>
              <a:t>moře. </a:t>
            </a:r>
            <a:endParaRPr lang="cs-CZ" sz="2000" dirty="0" smtClean="0"/>
          </a:p>
          <a:p>
            <a:pPr marL="0" indent="0">
              <a:spcBef>
                <a:spcPts val="0"/>
              </a:spcBef>
              <a:buNone/>
            </a:pPr>
            <a:endParaRPr lang="cs-CZ" sz="2000" dirty="0"/>
          </a:p>
          <a:p>
            <a:pPr marL="0" indent="0">
              <a:spcBef>
                <a:spcPts val="0"/>
              </a:spcBef>
              <a:buNone/>
            </a:pPr>
            <a:r>
              <a:rPr lang="cs-CZ" sz="2000" dirty="0" smtClean="0"/>
              <a:t>		Pro letecké účely používáme </a:t>
            </a:r>
            <a:r>
              <a:rPr lang="cs-CZ" sz="2000" dirty="0" smtClean="0">
                <a:solidFill>
                  <a:srgbClr val="FF0000"/>
                </a:solidFill>
              </a:rPr>
              <a:t>(</a:t>
            </a:r>
            <a:r>
              <a:rPr lang="cs-CZ" sz="2000" b="1" dirty="0" smtClean="0">
                <a:solidFill>
                  <a:srgbClr val="FF0000"/>
                </a:solidFill>
              </a:rPr>
              <a:t>ne vždy správně !</a:t>
            </a:r>
            <a:r>
              <a:rPr lang="cs-CZ" sz="2000" dirty="0" smtClean="0">
                <a:solidFill>
                  <a:srgbClr val="FF0000"/>
                </a:solidFill>
              </a:rPr>
              <a:t>)</a:t>
            </a:r>
            <a:r>
              <a:rPr lang="cs-CZ" sz="2000" dirty="0" smtClean="0"/>
              <a:t> 4 druhy tlaku vzduchu.</a:t>
            </a:r>
          </a:p>
          <a:p>
            <a:pPr marL="0" indent="0">
              <a:spcBef>
                <a:spcPts val="0"/>
              </a:spcBef>
              <a:buNone/>
            </a:pPr>
            <a:endParaRPr lang="cs-CZ" sz="2000" dirty="0" smtClean="0"/>
          </a:p>
          <a:p>
            <a:pPr marL="0" indent="0" algn="ctr">
              <a:spcBef>
                <a:spcPts val="0"/>
              </a:spcBef>
              <a:buNone/>
            </a:pPr>
            <a:r>
              <a:rPr lang="cs-CZ" b="1" dirty="0" smtClean="0">
                <a:solidFill>
                  <a:srgbClr val="FF0000"/>
                </a:solidFill>
              </a:rPr>
              <a:t>Pojďme </a:t>
            </a:r>
            <a:r>
              <a:rPr lang="cs-CZ" b="1" dirty="0">
                <a:solidFill>
                  <a:srgbClr val="FF0000"/>
                </a:solidFill>
              </a:rPr>
              <a:t>si je </a:t>
            </a:r>
            <a:r>
              <a:rPr lang="cs-CZ" b="1" dirty="0" smtClean="0">
                <a:solidFill>
                  <a:srgbClr val="FF0000"/>
                </a:solidFill>
              </a:rPr>
              <a:t>připomenout</a:t>
            </a:r>
            <a:endParaRPr lang="cs-CZ" dirty="0"/>
          </a:p>
        </p:txBody>
      </p:sp>
    </p:spTree>
    <p:extLst>
      <p:ext uri="{BB962C8B-B14F-4D97-AF65-F5344CB8AC3E}">
        <p14:creationId xmlns:p14="http://schemas.microsoft.com/office/powerpoint/2010/main" val="496551370"/>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64000">
              <a:schemeClr val="accent4">
                <a:lumMod val="60000"/>
                <a:lumOff val="40000"/>
              </a:schemeClr>
            </a:gs>
            <a:gs pos="100000">
              <a:schemeClr val="tx2">
                <a:lumMod val="75000"/>
              </a:schemeClr>
            </a:gs>
          </a:gsLst>
          <a:path path="circle">
            <a:fillToRect l="100000" t="100000"/>
          </a:path>
        </a:gra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xfrm>
            <a:off x="3932409" y="152400"/>
            <a:ext cx="2761907" cy="1101725"/>
          </a:xfrm>
        </p:spPr>
        <p:txBody>
          <a:bodyPr/>
          <a:lstStyle/>
          <a:p>
            <a:pPr eaLnBrk="1" hangingPunct="1"/>
            <a:r>
              <a:rPr lang="cs-CZ" altLang="cs-CZ" b="1" dirty="0" smtClean="0">
                <a:solidFill>
                  <a:srgbClr val="00B050"/>
                </a:solidFill>
                <a:latin typeface="Monotype Corsiva" panose="03010101010201010101" pitchFamily="66" charset="0"/>
              </a:rPr>
              <a:t>Opakování:</a:t>
            </a:r>
          </a:p>
        </p:txBody>
      </p:sp>
      <p:sp>
        <p:nvSpPr>
          <p:cNvPr id="4099" name="Rectangle 7"/>
          <p:cNvSpPr>
            <a:spLocks noGrp="1" noChangeArrowheads="1"/>
          </p:cNvSpPr>
          <p:nvPr>
            <p:ph type="body" sz="half" idx="1"/>
          </p:nvPr>
        </p:nvSpPr>
        <p:spPr>
          <a:xfrm>
            <a:off x="1096964" y="1254125"/>
            <a:ext cx="3810000" cy="4899025"/>
          </a:xfrm>
        </p:spPr>
        <p:txBody>
          <a:bodyPr/>
          <a:lstStyle/>
          <a:p>
            <a:pPr eaLnBrk="1" hangingPunct="1">
              <a:buFontTx/>
              <a:buNone/>
            </a:pPr>
            <a:r>
              <a:rPr lang="cs-CZ" altLang="cs-CZ" sz="3600" b="1" dirty="0">
                <a:solidFill>
                  <a:schemeClr val="accent2">
                    <a:lumMod val="50000"/>
                  </a:schemeClr>
                </a:solidFill>
                <a:latin typeface="Lucida Calligraphy" panose="03010101010101010101" pitchFamily="66" charset="0"/>
              </a:rPr>
              <a:t>Tlak vzduchu</a:t>
            </a:r>
          </a:p>
          <a:p>
            <a:pPr eaLnBrk="1" hangingPunct="1"/>
            <a:endParaRPr lang="cs-CZ" altLang="cs-CZ" dirty="0">
              <a:solidFill>
                <a:srgbClr val="FF0000"/>
              </a:solidFill>
            </a:endParaRPr>
          </a:p>
          <a:p>
            <a:pPr eaLnBrk="1" hangingPunct="1"/>
            <a:r>
              <a:rPr lang="cs-CZ" altLang="cs-CZ" dirty="0">
                <a:solidFill>
                  <a:srgbClr val="FF0000"/>
                </a:solidFill>
              </a:rPr>
              <a:t>Staniční tlak</a:t>
            </a:r>
          </a:p>
          <a:p>
            <a:pPr eaLnBrk="1" hangingPunct="1"/>
            <a:r>
              <a:rPr lang="cs-CZ" altLang="cs-CZ" dirty="0">
                <a:solidFill>
                  <a:schemeClr val="accent6">
                    <a:lumMod val="50000"/>
                  </a:schemeClr>
                </a:solidFill>
              </a:rPr>
              <a:t>QFE </a:t>
            </a:r>
          </a:p>
          <a:p>
            <a:pPr eaLnBrk="1" hangingPunct="1"/>
            <a:r>
              <a:rPr lang="cs-CZ" altLang="cs-CZ" dirty="0">
                <a:solidFill>
                  <a:srgbClr val="0033CC"/>
                </a:solidFill>
              </a:rPr>
              <a:t>QFF</a:t>
            </a:r>
          </a:p>
          <a:p>
            <a:pPr eaLnBrk="1" hangingPunct="1"/>
            <a:r>
              <a:rPr lang="cs-CZ" altLang="cs-CZ" dirty="0">
                <a:solidFill>
                  <a:srgbClr val="FFFF00"/>
                </a:solidFill>
              </a:rPr>
              <a:t>QNH</a:t>
            </a:r>
          </a:p>
          <a:p>
            <a:pPr eaLnBrk="1" hangingPunct="1"/>
            <a:r>
              <a:rPr lang="cs-CZ" altLang="cs-CZ" dirty="0">
                <a:solidFill>
                  <a:srgbClr val="FFFF00"/>
                </a:solidFill>
              </a:rPr>
              <a:t>Oblastní QNH</a:t>
            </a:r>
          </a:p>
          <a:p>
            <a:pPr eaLnBrk="1" hangingPunct="1"/>
            <a:r>
              <a:rPr lang="cs-CZ" altLang="cs-CZ" dirty="0">
                <a:solidFill>
                  <a:srgbClr val="00B050"/>
                </a:solidFill>
              </a:rPr>
              <a:t>QNE</a:t>
            </a:r>
          </a:p>
          <a:p>
            <a:pPr eaLnBrk="1" hangingPunct="1"/>
            <a:endParaRPr lang="cs-CZ" altLang="cs-CZ" dirty="0">
              <a:solidFill>
                <a:srgbClr val="99FF66"/>
              </a:solidFill>
            </a:endParaRPr>
          </a:p>
        </p:txBody>
      </p:sp>
      <p:pic>
        <p:nvPicPr>
          <p:cNvPr id="4100" name="Picture 12" descr="1Tla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59600" y="260351"/>
            <a:ext cx="3467100" cy="590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13"/>
          <p:cNvSpPr txBox="1">
            <a:spLocks noChangeArrowheads="1"/>
          </p:cNvSpPr>
          <p:nvPr/>
        </p:nvSpPr>
        <p:spPr bwMode="auto">
          <a:xfrm>
            <a:off x="3503612" y="2863056"/>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cs-CZ" altLang="cs-CZ" sz="1200" dirty="0">
                <a:solidFill>
                  <a:schemeClr val="accent6">
                    <a:lumMod val="50000"/>
                  </a:schemeClr>
                </a:solidFill>
                <a:latin typeface="Arial" panose="020B0604020202020204" pitchFamily="34" charset="0"/>
              </a:rPr>
              <a:t>přepočtený na vztažný bod letiště nebo prahy drah, pokud se tyto od výšky vztažného bodu liší o více než 2 m</a:t>
            </a:r>
          </a:p>
        </p:txBody>
      </p:sp>
      <p:sp>
        <p:nvSpPr>
          <p:cNvPr id="4102" name="Text Box 14"/>
          <p:cNvSpPr txBox="1">
            <a:spLocks noChangeArrowheads="1"/>
          </p:cNvSpPr>
          <p:nvPr/>
        </p:nvSpPr>
        <p:spPr bwMode="auto">
          <a:xfrm>
            <a:off x="3503612" y="3401367"/>
            <a:ext cx="3960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cs-CZ" altLang="cs-CZ" sz="1200" dirty="0">
                <a:solidFill>
                  <a:srgbClr val="0033CC"/>
                </a:solidFill>
                <a:latin typeface="Arial" panose="020B0604020202020204" pitchFamily="34" charset="0"/>
              </a:rPr>
              <a:t>přepočtený </a:t>
            </a:r>
            <a:r>
              <a:rPr lang="cs-CZ" altLang="cs-CZ" sz="1200" dirty="0" smtClean="0">
                <a:solidFill>
                  <a:srgbClr val="0033CC"/>
                </a:solidFill>
                <a:latin typeface="Arial" panose="020B0604020202020204" pitchFamily="34" charset="0"/>
              </a:rPr>
              <a:t>na střední výšku hladiny </a:t>
            </a:r>
            <a:r>
              <a:rPr lang="cs-CZ" altLang="cs-CZ" sz="1200" dirty="0">
                <a:solidFill>
                  <a:srgbClr val="0033CC"/>
                </a:solidFill>
                <a:latin typeface="Arial" panose="020B0604020202020204" pitchFamily="34" charset="0"/>
              </a:rPr>
              <a:t>moře podle barometrické formule</a:t>
            </a:r>
          </a:p>
        </p:txBody>
      </p:sp>
      <p:sp>
        <p:nvSpPr>
          <p:cNvPr id="4103" name="Text Box 15"/>
          <p:cNvSpPr txBox="1">
            <a:spLocks noChangeArrowheads="1"/>
          </p:cNvSpPr>
          <p:nvPr/>
        </p:nvSpPr>
        <p:spPr bwMode="auto">
          <a:xfrm>
            <a:off x="3503612" y="4941888"/>
            <a:ext cx="361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cs-CZ" altLang="cs-CZ" sz="1200" dirty="0">
                <a:solidFill>
                  <a:srgbClr val="00B050"/>
                </a:solidFill>
                <a:latin typeface="Arial" panose="020B0604020202020204" pitchFamily="34" charset="0"/>
              </a:rPr>
              <a:t>standardní tlak, který se nastavuje na výškoměru </a:t>
            </a:r>
            <a:r>
              <a:rPr lang="cs-CZ" altLang="cs-CZ" sz="1200" dirty="0" smtClean="0">
                <a:solidFill>
                  <a:srgbClr val="00B050"/>
                </a:solidFill>
                <a:latin typeface="Arial" panose="020B0604020202020204" pitchFamily="34" charset="0"/>
              </a:rPr>
              <a:t>po </a:t>
            </a:r>
            <a:r>
              <a:rPr lang="cs-CZ" altLang="cs-CZ" sz="1200" dirty="0">
                <a:solidFill>
                  <a:srgbClr val="00B050"/>
                </a:solidFill>
                <a:latin typeface="Arial" panose="020B0604020202020204" pitchFamily="34" charset="0"/>
              </a:rPr>
              <a:t>přechodu přes převodní výšku (1013,25 hPa)</a:t>
            </a:r>
          </a:p>
        </p:txBody>
      </p:sp>
      <p:sp>
        <p:nvSpPr>
          <p:cNvPr id="4104" name="Text Box 16"/>
          <p:cNvSpPr txBox="1">
            <a:spLocks noChangeArrowheads="1"/>
          </p:cNvSpPr>
          <p:nvPr/>
        </p:nvSpPr>
        <p:spPr bwMode="auto">
          <a:xfrm>
            <a:off x="3503613" y="3860800"/>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cs-CZ" altLang="cs-CZ" sz="1200" dirty="0">
                <a:solidFill>
                  <a:schemeClr val="folHlink"/>
                </a:solidFill>
                <a:latin typeface="Arial" panose="020B0604020202020204" pitchFamily="34" charset="0"/>
              </a:rPr>
              <a:t>přepočtený na střední </a:t>
            </a:r>
            <a:r>
              <a:rPr lang="cs-CZ" altLang="cs-CZ" sz="1200" dirty="0" smtClean="0">
                <a:solidFill>
                  <a:schemeClr val="folHlink"/>
                </a:solidFill>
                <a:latin typeface="Arial" panose="020B0604020202020204" pitchFamily="34" charset="0"/>
              </a:rPr>
              <a:t>výšku hladiny moře </a:t>
            </a:r>
            <a:r>
              <a:rPr lang="cs-CZ" altLang="cs-CZ" sz="1200" dirty="0">
                <a:solidFill>
                  <a:schemeClr val="folHlink"/>
                </a:solidFill>
                <a:latin typeface="Arial" panose="020B0604020202020204" pitchFamily="34" charset="0"/>
              </a:rPr>
              <a:t>podle standardní atmosféry</a:t>
            </a:r>
          </a:p>
        </p:txBody>
      </p:sp>
      <p:sp>
        <p:nvSpPr>
          <p:cNvPr id="4105" name="Text Box 17"/>
          <p:cNvSpPr txBox="1">
            <a:spLocks noChangeArrowheads="1"/>
          </p:cNvSpPr>
          <p:nvPr/>
        </p:nvSpPr>
        <p:spPr bwMode="auto">
          <a:xfrm>
            <a:off x="1827213" y="64087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cs-CZ" altLang="cs-CZ"/>
          </a:p>
        </p:txBody>
      </p:sp>
      <p:sp>
        <p:nvSpPr>
          <p:cNvPr id="4106" name="Text Box 18"/>
          <p:cNvSpPr txBox="1">
            <a:spLocks noChangeArrowheads="1"/>
          </p:cNvSpPr>
          <p:nvPr/>
        </p:nvSpPr>
        <p:spPr bwMode="auto">
          <a:xfrm>
            <a:off x="3503613" y="4401344"/>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cs-CZ" altLang="cs-CZ" sz="1200" dirty="0">
                <a:solidFill>
                  <a:schemeClr val="folHlink"/>
                </a:solidFill>
                <a:latin typeface="Arial" panose="020B0604020202020204" pitchFamily="34" charset="0"/>
              </a:rPr>
              <a:t>nejnižší předpokládané QNH  </a:t>
            </a:r>
          </a:p>
          <a:p>
            <a:pPr eaLnBrk="1" hangingPunct="1"/>
            <a:r>
              <a:rPr lang="cs-CZ" altLang="cs-CZ" sz="1200" dirty="0">
                <a:solidFill>
                  <a:schemeClr val="folHlink"/>
                </a:solidFill>
                <a:latin typeface="Arial" panose="020B0604020202020204" pitchFamily="34" charset="0"/>
              </a:rPr>
              <a:t>v oblasti</a:t>
            </a:r>
          </a:p>
        </p:txBody>
      </p:sp>
      <p:sp>
        <p:nvSpPr>
          <p:cNvPr id="3" name="TextovéPole 2"/>
          <p:cNvSpPr txBox="1"/>
          <p:nvPr/>
        </p:nvSpPr>
        <p:spPr>
          <a:xfrm>
            <a:off x="3503613" y="2376635"/>
            <a:ext cx="3455988" cy="492443"/>
          </a:xfrm>
          <a:prstGeom prst="rect">
            <a:avLst/>
          </a:prstGeom>
          <a:noFill/>
        </p:spPr>
        <p:txBody>
          <a:bodyPr wrap="square" rtlCol="0">
            <a:spAutoFit/>
          </a:bodyPr>
          <a:lstStyle/>
          <a:p>
            <a:r>
              <a:rPr lang="cs-CZ" sz="1300" dirty="0" smtClean="0">
                <a:solidFill>
                  <a:srgbClr val="C00000"/>
                </a:solidFill>
                <a:latin typeface="Arial" panose="020B0604020202020204" pitchFamily="34" charset="0"/>
                <a:cs typeface="Arial" panose="020B0604020202020204" pitchFamily="34" charset="0"/>
              </a:rPr>
              <a:t>změřený v úrovní tlakového čidla, opravený o definované korekce</a:t>
            </a:r>
            <a:endParaRPr lang="cs-CZ" sz="13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369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518984" y="0"/>
            <a:ext cx="11030465" cy="6857999"/>
          </a:xfrm>
        </p:spPr>
        <p:txBody>
          <a:bodyPr>
            <a:normAutofit/>
          </a:bodyPr>
          <a:lstStyle/>
          <a:p>
            <a:endParaRPr lang="cs-CZ" sz="4400" dirty="0" smtClean="0">
              <a:solidFill>
                <a:srgbClr val="00B050"/>
              </a:solidFill>
              <a:latin typeface="Monotype Corsiva" panose="03010101010201010101" pitchFamily="66" charset="0"/>
            </a:endParaRPr>
          </a:p>
          <a:p>
            <a:r>
              <a:rPr lang="cs-CZ" sz="4400" b="1" dirty="0" smtClean="0">
                <a:solidFill>
                  <a:srgbClr val="00B050"/>
                </a:solidFill>
                <a:latin typeface="Monotype Corsiva" panose="03010101010201010101" pitchFamily="66" charset="0"/>
              </a:rPr>
              <a:t>Jak je to s používáním hodnot tlaků?</a:t>
            </a:r>
          </a:p>
          <a:p>
            <a:pPr algn="l"/>
            <a:r>
              <a:rPr lang="cs-CZ" b="1" dirty="0" smtClean="0">
                <a:solidFill>
                  <a:srgbClr val="00B050"/>
                </a:solidFill>
              </a:rPr>
              <a:t>QFF</a:t>
            </a:r>
            <a:r>
              <a:rPr lang="cs-CZ" dirty="0" smtClean="0"/>
              <a:t>: tlak, při jehož nastavení bychom měli nad místem měření přesnou nadmořskou výšku. Ale to bychom museli neustále „ladit“ výškoměr. </a:t>
            </a:r>
            <a:r>
              <a:rPr lang="cs-CZ" dirty="0" smtClean="0">
                <a:solidFill>
                  <a:srgbClr val="0000FF"/>
                </a:solidFill>
              </a:rPr>
              <a:t>Závěr: nepraktické</a:t>
            </a:r>
          </a:p>
          <a:p>
            <a:pPr algn="l"/>
            <a:r>
              <a:rPr lang="cs-CZ" b="1" dirty="0" smtClean="0">
                <a:solidFill>
                  <a:srgbClr val="00B050"/>
                </a:solidFill>
              </a:rPr>
              <a:t>QFE</a:t>
            </a:r>
            <a:r>
              <a:rPr lang="cs-CZ" dirty="0" smtClean="0"/>
              <a:t>: tlak, při jehož nastavení bychom </a:t>
            </a:r>
            <a:r>
              <a:rPr lang="cs-CZ" dirty="0"/>
              <a:t>při přistání </a:t>
            </a:r>
            <a:r>
              <a:rPr lang="cs-CZ" dirty="0" smtClean="0"/>
              <a:t>měli mít na výškoměru 0m.</a:t>
            </a:r>
            <a:r>
              <a:rPr lang="cs-CZ" dirty="0"/>
              <a:t> </a:t>
            </a:r>
            <a:r>
              <a:rPr lang="cs-CZ" dirty="0" smtClean="0"/>
              <a:t>         </a:t>
            </a:r>
            <a:r>
              <a:rPr lang="cs-CZ" dirty="0" smtClean="0">
                <a:solidFill>
                  <a:srgbClr val="0000FF"/>
                </a:solidFill>
              </a:rPr>
              <a:t>Závěr: vhodný </a:t>
            </a:r>
            <a:r>
              <a:rPr lang="cs-CZ" dirty="0">
                <a:solidFill>
                  <a:srgbClr val="0000FF"/>
                </a:solidFill>
              </a:rPr>
              <a:t>při </a:t>
            </a:r>
            <a:r>
              <a:rPr lang="cs-CZ" dirty="0"/>
              <a:t>primárním </a:t>
            </a:r>
            <a:r>
              <a:rPr lang="cs-CZ" dirty="0" smtClean="0">
                <a:solidFill>
                  <a:srgbClr val="0000FF"/>
                </a:solidFill>
              </a:rPr>
              <a:t>výcviku</a:t>
            </a:r>
            <a:r>
              <a:rPr lang="cs-CZ" dirty="0" smtClean="0"/>
              <a:t> pro získávání znalosti </a:t>
            </a:r>
            <a:r>
              <a:rPr lang="cs-CZ" dirty="0" smtClean="0">
                <a:solidFill>
                  <a:srgbClr val="0000FF"/>
                </a:solidFill>
              </a:rPr>
              <a:t>správného odhadu výšky nad terénem</a:t>
            </a:r>
            <a:r>
              <a:rPr lang="cs-CZ" dirty="0" smtClean="0"/>
              <a:t>, </a:t>
            </a:r>
            <a:r>
              <a:rPr lang="cs-CZ" dirty="0" smtClean="0">
                <a:solidFill>
                  <a:srgbClr val="0000FF"/>
                </a:solidFill>
              </a:rPr>
              <a:t>nevhodný pro přelety a </a:t>
            </a:r>
            <a:r>
              <a:rPr lang="cs-CZ" dirty="0" err="1" smtClean="0">
                <a:solidFill>
                  <a:srgbClr val="0000FF"/>
                </a:solidFill>
              </a:rPr>
              <a:t>mimoletištní</a:t>
            </a:r>
            <a:r>
              <a:rPr lang="cs-CZ" dirty="0" smtClean="0">
                <a:solidFill>
                  <a:srgbClr val="0000FF"/>
                </a:solidFill>
              </a:rPr>
              <a:t> lety</a:t>
            </a:r>
            <a:r>
              <a:rPr lang="cs-CZ" dirty="0" smtClean="0"/>
              <a:t>. </a:t>
            </a:r>
          </a:p>
          <a:p>
            <a:pPr algn="l"/>
            <a:r>
              <a:rPr lang="cs-CZ" b="1" dirty="0" smtClean="0">
                <a:solidFill>
                  <a:srgbClr val="00B050"/>
                </a:solidFill>
              </a:rPr>
              <a:t>QNH</a:t>
            </a:r>
            <a:r>
              <a:rPr lang="cs-CZ" dirty="0" smtClean="0"/>
              <a:t>: tlak vhodný pro běžný letecký provoz pod převodní výškou. V podmínkách pražského FIR je doporučeno používat </a:t>
            </a:r>
            <a:r>
              <a:rPr lang="cs-CZ" b="1" dirty="0" smtClean="0">
                <a:solidFill>
                  <a:srgbClr val="00B050"/>
                </a:solidFill>
              </a:rPr>
              <a:t>oblastní</a:t>
            </a:r>
            <a:r>
              <a:rPr lang="cs-CZ" dirty="0" smtClean="0"/>
              <a:t> tlak </a:t>
            </a:r>
            <a:r>
              <a:rPr lang="cs-CZ" b="1" dirty="0" smtClean="0">
                <a:solidFill>
                  <a:srgbClr val="00B050"/>
                </a:solidFill>
              </a:rPr>
              <a:t>QNH</a:t>
            </a:r>
            <a:r>
              <a:rPr lang="cs-CZ" dirty="0" smtClean="0"/>
              <a:t>. </a:t>
            </a:r>
            <a:r>
              <a:rPr lang="cs-CZ" dirty="0" smtClean="0">
                <a:solidFill>
                  <a:srgbClr val="0000FF"/>
                </a:solidFill>
              </a:rPr>
              <a:t>Závěr: velmi praktické</a:t>
            </a:r>
            <a:r>
              <a:rPr lang="cs-CZ" dirty="0" smtClean="0"/>
              <a:t>, víme   o sobě ve výškách od země po převodní výšku, známe svoji přibližnou nadmořskou výšku, při zhoršeném počasí bychom měli být bezpečně nad terénními překážkami .</a:t>
            </a:r>
          </a:p>
          <a:p>
            <a:pPr algn="l"/>
            <a:r>
              <a:rPr lang="cs-CZ" b="1" dirty="0" smtClean="0">
                <a:solidFill>
                  <a:srgbClr val="00B050"/>
                </a:solidFill>
              </a:rPr>
              <a:t>QNE</a:t>
            </a:r>
            <a:r>
              <a:rPr lang="cs-CZ" dirty="0" smtClean="0">
                <a:solidFill>
                  <a:srgbClr val="00B050"/>
                </a:solidFill>
              </a:rPr>
              <a:t>:</a:t>
            </a:r>
            <a:r>
              <a:rPr lang="cs-CZ" dirty="0" smtClean="0"/>
              <a:t> Q-kód pro hodnotu tlaku </a:t>
            </a:r>
            <a:r>
              <a:rPr lang="cs-CZ" dirty="0" smtClean="0">
                <a:solidFill>
                  <a:srgbClr val="FF0000"/>
                </a:solidFill>
              </a:rPr>
              <a:t>1013,25 hPa</a:t>
            </a:r>
            <a:r>
              <a:rPr lang="cs-CZ" dirty="0" smtClean="0"/>
              <a:t>. Tento tlak bychom si měli na výškoměru nastavit vždy, když </a:t>
            </a:r>
            <a:r>
              <a:rPr lang="cs-CZ" dirty="0" err="1" smtClean="0"/>
              <a:t>prostoupáme</a:t>
            </a:r>
            <a:r>
              <a:rPr lang="cs-CZ" dirty="0" smtClean="0"/>
              <a:t> převodní výšku. </a:t>
            </a:r>
            <a:r>
              <a:rPr lang="cs-CZ" dirty="0" smtClean="0">
                <a:solidFill>
                  <a:srgbClr val="0000FF"/>
                </a:solidFill>
              </a:rPr>
              <a:t>Závěr: bezpečné</a:t>
            </a:r>
            <a:r>
              <a:rPr lang="cs-CZ" dirty="0" smtClean="0"/>
              <a:t>, od této chvíle mají všechna letadla letící ve FL stejné výškové rozestupy, my co létáme za podmínek VFR do FL 95, rovněž snadněji najdeme polohu ostatních a oni zase naši.</a:t>
            </a:r>
            <a:endParaRPr lang="cs-CZ" dirty="0"/>
          </a:p>
        </p:txBody>
      </p:sp>
    </p:spTree>
    <p:extLst>
      <p:ext uri="{BB962C8B-B14F-4D97-AF65-F5344CB8AC3E}">
        <p14:creationId xmlns:p14="http://schemas.microsoft.com/office/powerpoint/2010/main" val="1952424620"/>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7000">
              <a:schemeClr val="tx2">
                <a:lumMod val="60000"/>
                <a:lumOff val="40000"/>
              </a:schemeClr>
            </a:gs>
            <a:gs pos="92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199" y="266271"/>
            <a:ext cx="10515600" cy="1325563"/>
          </a:xfrm>
        </p:spPr>
        <p:txBody>
          <a:bodyPr/>
          <a:lstStyle/>
          <a:p>
            <a:pPr algn="ctr"/>
            <a:r>
              <a:rPr lang="cs-CZ" sz="6000" dirty="0" smtClean="0">
                <a:solidFill>
                  <a:schemeClr val="accent4">
                    <a:lumMod val="50000"/>
                  </a:schemeClr>
                </a:solidFill>
                <a:latin typeface="Lucida Calligraphy" panose="03010101010101010101" pitchFamily="66" charset="0"/>
              </a:rPr>
              <a:t>Atmosférické</a:t>
            </a:r>
            <a:r>
              <a:rPr lang="cs-CZ" dirty="0" smtClean="0">
                <a:solidFill>
                  <a:schemeClr val="accent4">
                    <a:lumMod val="50000"/>
                  </a:schemeClr>
                </a:solidFill>
                <a:latin typeface="Lucida Calligraphy" panose="03010101010101010101" pitchFamily="66" charset="0"/>
              </a:rPr>
              <a:t> fronty</a:t>
            </a:r>
            <a:endParaRPr lang="cs-CZ" dirty="0">
              <a:solidFill>
                <a:schemeClr val="accent4">
                  <a:lumMod val="50000"/>
                </a:schemeClr>
              </a:solidFill>
              <a:latin typeface="Lucida Calligraphy" panose="03010101010101010101" pitchFamily="66" charset="0"/>
            </a:endParaRPr>
          </a:p>
        </p:txBody>
      </p:sp>
      <p:sp>
        <p:nvSpPr>
          <p:cNvPr id="3" name="Zástupný symbol pro obsah 2"/>
          <p:cNvSpPr>
            <a:spLocks noGrp="1"/>
          </p:cNvSpPr>
          <p:nvPr>
            <p:ph idx="1"/>
          </p:nvPr>
        </p:nvSpPr>
        <p:spPr>
          <a:xfrm>
            <a:off x="539577" y="1306641"/>
            <a:ext cx="11112843" cy="5333055"/>
          </a:xfrm>
        </p:spPr>
        <p:txBody>
          <a:bodyPr>
            <a:normAutofit lnSpcReduction="10000"/>
          </a:bodyPr>
          <a:lstStyle/>
          <a:p>
            <a:r>
              <a:rPr lang="cs-CZ" dirty="0" smtClean="0">
                <a:solidFill>
                  <a:srgbClr val="FF0000"/>
                </a:solidFill>
              </a:rPr>
              <a:t>Teplá fronta: </a:t>
            </a:r>
          </a:p>
          <a:p>
            <a:pPr marL="457200" lvl="1" indent="0">
              <a:buNone/>
            </a:pPr>
            <a:r>
              <a:rPr lang="cs-CZ" dirty="0" smtClean="0"/>
              <a:t>oblačný systém složený ze slohovité oblačnosti, nebezpečí tvorby mírné až silné námrazy zvláště v oblasti frontální plochy při teplotách mezi 0°C až -10°C, zhoršená dohlednost v oblasti srážek, slabé až mírné srážky, snížená základna oblačnosti 50 až 100 km před čárou fronty.</a:t>
            </a:r>
          </a:p>
          <a:p>
            <a:r>
              <a:rPr lang="cs-CZ" dirty="0" smtClean="0">
                <a:solidFill>
                  <a:srgbClr val="0000FF"/>
                </a:solidFill>
              </a:rPr>
              <a:t>Studená fronta: </a:t>
            </a:r>
          </a:p>
          <a:p>
            <a:pPr marL="457200" lvl="1" indent="0">
              <a:buNone/>
            </a:pPr>
            <a:r>
              <a:rPr lang="cs-CZ" dirty="0" smtClean="0">
                <a:solidFill>
                  <a:srgbClr val="0000FF"/>
                </a:solidFill>
              </a:rPr>
              <a:t>I. typu: </a:t>
            </a:r>
            <a:r>
              <a:rPr lang="cs-CZ" dirty="0" smtClean="0"/>
              <a:t>obrácený chod fronty teplé včetně výskytu nebezpečných jevů, modelově typická pro zimní období. V zimě může paradoxně přinášet oteplení.</a:t>
            </a:r>
          </a:p>
          <a:p>
            <a:pPr marL="457200" lvl="1" indent="0">
              <a:buNone/>
            </a:pPr>
            <a:r>
              <a:rPr lang="cs-CZ" dirty="0" smtClean="0">
                <a:solidFill>
                  <a:srgbClr val="0000FF"/>
                </a:solidFill>
              </a:rPr>
              <a:t>II. typu: </a:t>
            </a:r>
            <a:r>
              <a:rPr lang="cs-CZ" dirty="0" smtClean="0"/>
              <a:t>velmi intenzivní projevy, rychlý postup (50-100 km/h). Typická spíše pro letní období; přináší ochlazení, těsně před frontou silně turbulentní jevy, gust-fronta          s húlavou, pod CB nebezpečí </a:t>
            </a:r>
            <a:r>
              <a:rPr lang="cs-CZ" dirty="0" err="1" smtClean="0"/>
              <a:t>downburstu</a:t>
            </a:r>
            <a:r>
              <a:rPr lang="cs-CZ" dirty="0" smtClean="0"/>
              <a:t>, silné až přívalové srážky, elektrické výboje, ve srážkách prudce snížena dohlednost. </a:t>
            </a:r>
            <a:r>
              <a:rPr lang="cs-CZ" dirty="0" smtClean="0">
                <a:solidFill>
                  <a:srgbClr val="FF0000"/>
                </a:solidFill>
              </a:rPr>
              <a:t>Nebezpečný jev, vydává se na ni AIRMET a SIGMET</a:t>
            </a:r>
            <a:endParaRPr lang="cs-CZ" dirty="0" smtClean="0"/>
          </a:p>
          <a:p>
            <a:pPr>
              <a:spcBef>
                <a:spcPts val="1200"/>
              </a:spcBef>
            </a:pPr>
            <a:r>
              <a:rPr lang="cs-CZ" dirty="0" smtClean="0">
                <a:solidFill>
                  <a:srgbClr val="7030A0"/>
                </a:solidFill>
              </a:rPr>
              <a:t>Okluzní fronty: </a:t>
            </a:r>
            <a:r>
              <a:rPr lang="cs-CZ" sz="2400" dirty="0" smtClean="0"/>
              <a:t>sloučení frontálního systému poté, co SF dožene TF. Typicky se </a:t>
            </a:r>
            <a:r>
              <a:rPr lang="cs-CZ" sz="2400" dirty="0" smtClean="0">
                <a:solidFill>
                  <a:srgbClr val="FF0000"/>
                </a:solidFill>
              </a:rPr>
              <a:t>teplá</a:t>
            </a:r>
            <a:r>
              <a:rPr lang="cs-CZ" sz="2400" dirty="0" smtClean="0"/>
              <a:t> </a:t>
            </a:r>
          </a:p>
          <a:p>
            <a:pPr marL="0" indent="0">
              <a:spcBef>
                <a:spcPts val="0"/>
              </a:spcBef>
              <a:buNone/>
            </a:pPr>
            <a:r>
              <a:rPr lang="cs-CZ" sz="2400" dirty="0" smtClean="0"/>
              <a:t>       okluze vyskytuje </a:t>
            </a:r>
            <a:r>
              <a:rPr lang="cs-CZ" sz="2400" dirty="0" smtClean="0">
                <a:solidFill>
                  <a:srgbClr val="FF0000"/>
                </a:solidFill>
              </a:rPr>
              <a:t>v zimě</a:t>
            </a:r>
            <a:r>
              <a:rPr lang="cs-CZ" sz="2400" dirty="0" smtClean="0"/>
              <a:t>, </a:t>
            </a:r>
            <a:r>
              <a:rPr lang="cs-CZ" sz="2400" dirty="0" smtClean="0">
                <a:solidFill>
                  <a:srgbClr val="0000FF"/>
                </a:solidFill>
              </a:rPr>
              <a:t>studená v létě</a:t>
            </a:r>
            <a:r>
              <a:rPr lang="cs-CZ" sz="2400" dirty="0" smtClean="0"/>
              <a:t>.</a:t>
            </a:r>
            <a:endParaRPr lang="cs-CZ" dirty="0"/>
          </a:p>
        </p:txBody>
      </p:sp>
    </p:spTree>
    <p:extLst>
      <p:ext uri="{BB962C8B-B14F-4D97-AF65-F5344CB8AC3E}">
        <p14:creationId xmlns:p14="http://schemas.microsoft.com/office/powerpoint/2010/main" val="4160448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3000">
              <a:schemeClr val="tx2">
                <a:lumMod val="60000"/>
                <a:lumOff val="40000"/>
              </a:schemeClr>
            </a:gs>
            <a:gs pos="65000">
              <a:schemeClr val="accent6">
                <a:lumMod val="54000"/>
                <a:lumOff val="46000"/>
              </a:schemeClr>
            </a:gs>
          </a:gsLst>
          <a:lin ang="16200000" scaled="1"/>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08607"/>
            <a:ext cx="10515600" cy="1035308"/>
          </a:xfrm>
        </p:spPr>
        <p:txBody>
          <a:bodyPr>
            <a:normAutofit/>
          </a:bodyPr>
          <a:lstStyle/>
          <a:p>
            <a:pPr algn="ctr"/>
            <a:r>
              <a:rPr lang="cs-CZ" sz="6000" dirty="0" smtClean="0">
                <a:solidFill>
                  <a:srgbClr val="C00000"/>
                </a:solidFill>
                <a:latin typeface="Lucida Calligraphy" panose="03010101010101010101" pitchFamily="66" charset="0"/>
              </a:rPr>
              <a:t>Turbulence</a:t>
            </a:r>
            <a:endParaRPr lang="cs-CZ" sz="6000" dirty="0">
              <a:solidFill>
                <a:srgbClr val="C00000"/>
              </a:solidFill>
              <a:latin typeface="Lucida Calligraphy" panose="03010101010101010101" pitchFamily="66" charset="0"/>
            </a:endParaRPr>
          </a:p>
        </p:txBody>
      </p:sp>
      <p:sp>
        <p:nvSpPr>
          <p:cNvPr id="3" name="Zástupný symbol pro obsah 2"/>
          <p:cNvSpPr>
            <a:spLocks noGrp="1"/>
          </p:cNvSpPr>
          <p:nvPr>
            <p:ph idx="1"/>
          </p:nvPr>
        </p:nvSpPr>
        <p:spPr>
          <a:xfrm>
            <a:off x="477795" y="1083276"/>
            <a:ext cx="11079891" cy="5774724"/>
          </a:xfrm>
        </p:spPr>
        <p:txBody>
          <a:bodyPr>
            <a:normAutofit fontScale="85000" lnSpcReduction="10000"/>
          </a:bodyPr>
          <a:lstStyle/>
          <a:p>
            <a:r>
              <a:rPr lang="cs-CZ" dirty="0" smtClean="0">
                <a:solidFill>
                  <a:srgbClr val="00B0F0"/>
                </a:solidFill>
              </a:rPr>
              <a:t>Mechanická </a:t>
            </a:r>
            <a:r>
              <a:rPr lang="cs-CZ" dirty="0" smtClean="0"/>
              <a:t>(proudění zvířené překážkami)</a:t>
            </a:r>
            <a:endParaRPr lang="cs-CZ" dirty="0" smtClean="0">
              <a:solidFill>
                <a:srgbClr val="00B0F0"/>
              </a:solidFill>
            </a:endParaRPr>
          </a:p>
          <a:p>
            <a:pPr lvl="1"/>
            <a:r>
              <a:rPr lang="cs-CZ" sz="2800" dirty="0" smtClean="0">
                <a:solidFill>
                  <a:srgbClr val="00B0F0"/>
                </a:solidFill>
              </a:rPr>
              <a:t>orografická</a:t>
            </a:r>
            <a:r>
              <a:rPr lang="cs-CZ" sz="2800" dirty="0" smtClean="0"/>
              <a:t> (proudění přes horské překážky)</a:t>
            </a:r>
          </a:p>
          <a:p>
            <a:pPr marL="457200" lvl="1" indent="0">
              <a:buNone/>
            </a:pPr>
            <a:r>
              <a:rPr lang="cs-CZ" dirty="0" smtClean="0"/>
              <a:t>Pro přelet horských hřebenů je doporučeno letět ve výšce odpovídající 20-ti násobku rychlosti větru nad překážkou. Pozor na úplav za překážkou. </a:t>
            </a:r>
          </a:p>
          <a:p>
            <a:r>
              <a:rPr lang="cs-CZ" dirty="0" smtClean="0">
                <a:solidFill>
                  <a:srgbClr val="00B0F0"/>
                </a:solidFill>
              </a:rPr>
              <a:t>Termická </a:t>
            </a:r>
            <a:r>
              <a:rPr lang="cs-CZ" dirty="0" smtClean="0"/>
              <a:t>     </a:t>
            </a:r>
          </a:p>
          <a:p>
            <a:pPr marL="0" indent="0">
              <a:spcBef>
                <a:spcPts val="600"/>
              </a:spcBef>
              <a:buNone/>
            </a:pPr>
            <a:r>
              <a:rPr lang="cs-CZ" sz="2000" dirty="0"/>
              <a:t> </a:t>
            </a:r>
            <a:r>
              <a:rPr lang="cs-CZ" sz="2000" dirty="0" smtClean="0"/>
              <a:t>         </a:t>
            </a:r>
            <a:r>
              <a:rPr lang="cs-CZ" sz="2400" dirty="0" smtClean="0"/>
              <a:t>Je spojená s konvekcí. Nejčastěji se vyskytuje na rozhraní dvou termicky rozdílných podkladů.</a:t>
            </a:r>
          </a:p>
          <a:p>
            <a:r>
              <a:rPr lang="cs-CZ" dirty="0" smtClean="0">
                <a:solidFill>
                  <a:srgbClr val="00B0F0"/>
                </a:solidFill>
              </a:rPr>
              <a:t>Dynamická</a:t>
            </a:r>
          </a:p>
          <a:p>
            <a:pPr marL="0" indent="0">
              <a:spcBef>
                <a:spcPts val="0"/>
              </a:spcBef>
              <a:buNone/>
            </a:pPr>
            <a:r>
              <a:rPr lang="cs-CZ" dirty="0" smtClean="0"/>
              <a:t>        </a:t>
            </a:r>
            <a:r>
              <a:rPr lang="cs-CZ" sz="2400" dirty="0" smtClean="0"/>
              <a:t>Vyskytuje se nejen ve velkých výškách (nejčastěji v okolí Jet </a:t>
            </a:r>
            <a:r>
              <a:rPr lang="cs-CZ" sz="2400" dirty="0" err="1" smtClean="0"/>
              <a:t>Streamu</a:t>
            </a:r>
            <a:r>
              <a:rPr lang="cs-CZ" sz="2400" dirty="0" smtClean="0"/>
              <a:t> a na rozhraní vzduchových </a:t>
            </a:r>
          </a:p>
          <a:p>
            <a:pPr marL="0" indent="0">
              <a:spcBef>
                <a:spcPts val="0"/>
              </a:spcBef>
              <a:buNone/>
            </a:pPr>
            <a:r>
              <a:rPr lang="cs-CZ" sz="2400" dirty="0"/>
              <a:t> </a:t>
            </a:r>
            <a:r>
              <a:rPr lang="cs-CZ" sz="2400" dirty="0" smtClean="0"/>
              <a:t>        mas), ale i v nízkých hladinách, např. na inverzích, na střihu větru, v okolí silné konvektivní </a:t>
            </a:r>
          </a:p>
          <a:p>
            <a:pPr marL="0" indent="0">
              <a:spcBef>
                <a:spcPts val="0"/>
              </a:spcBef>
              <a:buNone/>
            </a:pPr>
            <a:r>
              <a:rPr lang="cs-CZ" sz="2400" dirty="0"/>
              <a:t> </a:t>
            </a:r>
            <a:r>
              <a:rPr lang="cs-CZ" sz="2400" dirty="0" smtClean="0"/>
              <a:t>        oblačnosti.</a:t>
            </a:r>
          </a:p>
          <a:p>
            <a:r>
              <a:rPr lang="cs-CZ" dirty="0" smtClean="0">
                <a:solidFill>
                  <a:srgbClr val="00B0F0"/>
                </a:solidFill>
              </a:rPr>
              <a:t>Složená turbulence</a:t>
            </a:r>
          </a:p>
          <a:p>
            <a:pPr marL="0" indent="0">
              <a:spcBef>
                <a:spcPts val="0"/>
              </a:spcBef>
              <a:buNone/>
            </a:pPr>
            <a:r>
              <a:rPr lang="cs-CZ" sz="2000" dirty="0" smtClean="0"/>
              <a:t>          </a:t>
            </a:r>
            <a:r>
              <a:rPr lang="cs-CZ" sz="2400" dirty="0" smtClean="0"/>
              <a:t>Nejčastější případ. Lze těžko předpokládat, že při silné konvekci nebude vítr. Musí být, teplý    </a:t>
            </a:r>
          </a:p>
          <a:p>
            <a:pPr marL="0" indent="0">
              <a:spcBef>
                <a:spcPts val="0"/>
              </a:spcBef>
              <a:buNone/>
            </a:pPr>
            <a:r>
              <a:rPr lang="cs-CZ" sz="2400" dirty="0" smtClean="0"/>
              <a:t>         stoupající vzduch musí být nahrazen studenějším. Kombinace termické s mechanickou je velmi </a:t>
            </a:r>
          </a:p>
          <a:p>
            <a:pPr marL="0" indent="0">
              <a:spcBef>
                <a:spcPts val="0"/>
              </a:spcBef>
              <a:buNone/>
            </a:pPr>
            <a:r>
              <a:rPr lang="cs-CZ" sz="2400" dirty="0"/>
              <a:t> </a:t>
            </a:r>
            <a:r>
              <a:rPr lang="cs-CZ" sz="2400" dirty="0" smtClean="0"/>
              <a:t>        obvyklá. Dynamická turbulence doprovází vývoj konvekce, tedy termickou turbulenci, stejně tak     </a:t>
            </a:r>
          </a:p>
          <a:p>
            <a:pPr marL="0" indent="0">
              <a:spcBef>
                <a:spcPts val="0"/>
              </a:spcBef>
              <a:buNone/>
            </a:pPr>
            <a:r>
              <a:rPr lang="cs-CZ" sz="2400" dirty="0"/>
              <a:t> </a:t>
            </a:r>
            <a:r>
              <a:rPr lang="cs-CZ" sz="2400" dirty="0" smtClean="0"/>
              <a:t>        se dynamická turbulence vyskytuje při mechanické v případě střihu větru. Laminární proudění se      </a:t>
            </a:r>
          </a:p>
          <a:p>
            <a:pPr marL="0" indent="0">
              <a:spcBef>
                <a:spcPts val="0"/>
              </a:spcBef>
              <a:buNone/>
            </a:pPr>
            <a:r>
              <a:rPr lang="cs-CZ" sz="2400" dirty="0"/>
              <a:t> </a:t>
            </a:r>
            <a:r>
              <a:rPr lang="cs-CZ" sz="2400" dirty="0" smtClean="0"/>
              <a:t>        v přírodě vyskytuje vzácně – kdo však zná vlnové proudění nad vrstvou rotorů, ten mi to jistě potvrdí. </a:t>
            </a:r>
          </a:p>
          <a:p>
            <a:pPr marL="0" indent="0">
              <a:buNone/>
            </a:pPr>
            <a:r>
              <a:rPr lang="cs-CZ" sz="2400" dirty="0"/>
              <a:t> </a:t>
            </a:r>
            <a:r>
              <a:rPr lang="cs-CZ" sz="2400" dirty="0" smtClean="0"/>
              <a:t>      </a:t>
            </a:r>
            <a:endParaRPr lang="cs-CZ" sz="2400" dirty="0"/>
          </a:p>
        </p:txBody>
      </p:sp>
    </p:spTree>
    <p:extLst>
      <p:ext uri="{BB962C8B-B14F-4D97-AF65-F5344CB8AC3E}">
        <p14:creationId xmlns:p14="http://schemas.microsoft.com/office/powerpoint/2010/main" val="2402527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1826</Words>
  <Application>Microsoft Office PowerPoint</Application>
  <PresentationFormat>Širokoúhlá obrazovka</PresentationFormat>
  <Paragraphs>230</Paragraphs>
  <Slides>28</Slides>
  <Notes>0</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28</vt:i4>
      </vt:variant>
    </vt:vector>
  </HeadingPairs>
  <TitlesOfParts>
    <vt:vector size="40" baseType="lpstr">
      <vt:lpstr>Arial</vt:lpstr>
      <vt:lpstr>Arial Black</vt:lpstr>
      <vt:lpstr>Calibri</vt:lpstr>
      <vt:lpstr>Calibri Light</vt:lpstr>
      <vt:lpstr>Courier New</vt:lpstr>
      <vt:lpstr>Lucida Calligraphy</vt:lpstr>
      <vt:lpstr>Lucida Handwriting</vt:lpstr>
      <vt:lpstr>Monotype Corsiva</vt:lpstr>
      <vt:lpstr>Times New Roman</vt:lpstr>
      <vt:lpstr>Verdana</vt:lpstr>
      <vt:lpstr>Wingdings</vt:lpstr>
      <vt:lpstr>Motiv Office</vt:lpstr>
      <vt:lpstr>Prezentace aplikace PowerPoint</vt:lpstr>
      <vt:lpstr>Prezentace aplikace PowerPoint</vt:lpstr>
      <vt:lpstr>Tak o čem si letos budeme povídat?</vt:lpstr>
      <vt:lpstr>Teplota vzduchu</vt:lpstr>
      <vt:lpstr>Tlak vzduchu</vt:lpstr>
      <vt:lpstr>Opakování:</vt:lpstr>
      <vt:lpstr>Prezentace aplikace PowerPoint</vt:lpstr>
      <vt:lpstr>Atmosférické fronty</vt:lpstr>
      <vt:lpstr>Turbulence</vt:lpstr>
      <vt:lpstr>Příklady turbulence</vt:lpstr>
      <vt:lpstr>Střih větru</vt:lpstr>
      <vt:lpstr>Námraza</vt:lpstr>
      <vt:lpstr>Příklady námrazy</vt:lpstr>
      <vt:lpstr>Intenzita turbulence a námrazy</vt:lpstr>
      <vt:lpstr>Dohlednost</vt:lpstr>
      <vt:lpstr>Prezentace aplikace PowerPoint</vt:lpstr>
      <vt:lpstr>Prezentace aplikace PowerPoint</vt:lpstr>
      <vt:lpstr>Rozeznáváme 3 druhy dohlednosti:</vt:lpstr>
      <vt:lpstr>Plánek dohlednosti</vt:lpstr>
      <vt:lpstr>Jevy zhoršující dohlednost:</vt:lpstr>
      <vt:lpstr>Výstražné informace</vt:lpstr>
      <vt:lpstr>Výstražné informace</vt:lpstr>
      <vt:lpstr>Prezentace aplikace PowerPoint</vt:lpstr>
      <vt:lpstr>Příklad předpovědi GAMET</vt:lpstr>
      <vt:lpstr>WINDYTY.com</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Meteorologie</dc:title>
  <dc:creator>Jacek</dc:creator>
  <cp:lastModifiedBy>Jacek</cp:lastModifiedBy>
  <cp:revision>99</cp:revision>
  <dcterms:created xsi:type="dcterms:W3CDTF">2016-01-11T19:31:33Z</dcterms:created>
  <dcterms:modified xsi:type="dcterms:W3CDTF">2016-02-04T12:29:42Z</dcterms:modified>
</cp:coreProperties>
</file>