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5" r:id="rId3"/>
    <p:sldId id="268" r:id="rId4"/>
    <p:sldId id="277" r:id="rId5"/>
    <p:sldId id="282" r:id="rId6"/>
    <p:sldId id="258" r:id="rId7"/>
    <p:sldId id="281" r:id="rId8"/>
    <p:sldId id="283" r:id="rId9"/>
    <p:sldId id="279" r:id="rId10"/>
    <p:sldId id="280" r:id="rId11"/>
    <p:sldId id="286" r:id="rId12"/>
    <p:sldId id="266" r:id="rId13"/>
    <p:sldId id="284" r:id="rId14"/>
    <p:sldId id="285" r:id="rId15"/>
    <p:sldId id="270" r:id="rId16"/>
    <p:sldId id="267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6283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29365-B29D-4567-8B27-58A70DDA6AE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293CF5-8DD1-4E08-999B-252F7F23AFC1}">
      <dgm:prSet phldrT="[Text]"/>
      <dgm:spPr/>
      <dgm:t>
        <a:bodyPr/>
        <a:lstStyle/>
        <a:p>
          <a:r>
            <a:rPr lang="cs-CZ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Hlášení událostí</a:t>
          </a:r>
          <a:endParaRPr lang="cs-CZ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F695A4A4-A98A-4C4A-8908-236B7D31BEAF}" type="parTrans" cxnId="{62780BB6-CAC4-4A52-9258-026825A760EB}">
      <dgm:prSet/>
      <dgm:spPr/>
      <dgm:t>
        <a:bodyPr/>
        <a:lstStyle/>
        <a:p>
          <a:endParaRPr lang="cs-CZ"/>
        </a:p>
      </dgm:t>
    </dgm:pt>
    <dgm:pt modelId="{42C40942-0559-4938-85D5-7781AF02D9B6}" type="sibTrans" cxnId="{62780BB6-CAC4-4A52-9258-026825A760EB}">
      <dgm:prSet/>
      <dgm:spPr/>
      <dgm:t>
        <a:bodyPr/>
        <a:lstStyle/>
        <a:p>
          <a:endParaRPr lang="cs-CZ"/>
        </a:p>
      </dgm:t>
    </dgm:pt>
    <dgm:pt modelId="{70E88C99-C109-4E60-A9FD-73AC0409EEB3}">
      <dgm:prSet phldrT="[Text]"/>
      <dgm:spPr/>
      <dgm:t>
        <a:bodyPr/>
        <a:lstStyle/>
        <a:p>
          <a:r>
            <a:rPr lang="cs-CZ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Analýzu a využití informací pro bezpečnost v civilním letectví</a:t>
          </a:r>
          <a:endParaRPr lang="cs-CZ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97036911-B4A8-41D1-9FF1-E103E1C2C34A}" type="parTrans" cxnId="{F1DCF024-97B4-4625-A766-29AD19BAD6E8}">
      <dgm:prSet/>
      <dgm:spPr/>
      <dgm:t>
        <a:bodyPr/>
        <a:lstStyle/>
        <a:p>
          <a:endParaRPr lang="cs-CZ"/>
        </a:p>
      </dgm:t>
    </dgm:pt>
    <dgm:pt modelId="{3F747181-0422-461D-BEEE-29277910B99C}" type="sibTrans" cxnId="{F1DCF024-97B4-4625-A766-29AD19BAD6E8}">
      <dgm:prSet/>
      <dgm:spPr/>
      <dgm:t>
        <a:bodyPr/>
        <a:lstStyle/>
        <a:p>
          <a:endParaRPr lang="cs-CZ"/>
        </a:p>
      </dgm:t>
    </dgm:pt>
    <dgm:pt modelId="{A01DE55E-EB71-4E0F-ABA8-866A39F12056}">
      <dgm:prSet phldrT="[Text]"/>
      <dgm:spPr/>
      <dgm:t>
        <a:bodyPr/>
        <a:lstStyle/>
        <a:p>
          <a:r>
            <a:rPr lang="cs-CZ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Ochranu důvěrnosti  a zdroje informací</a:t>
          </a:r>
          <a:endParaRPr lang="cs-CZ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C50416E5-16ED-4DCF-8FDD-AE5544C05553}" type="parTrans" cxnId="{1C23735F-9C80-4696-BE8B-30228F265F2D}">
      <dgm:prSet/>
      <dgm:spPr/>
      <dgm:t>
        <a:bodyPr/>
        <a:lstStyle/>
        <a:p>
          <a:endParaRPr lang="cs-CZ"/>
        </a:p>
      </dgm:t>
    </dgm:pt>
    <dgm:pt modelId="{BA1FB2B5-E0D1-4679-A163-0835E43E2737}" type="sibTrans" cxnId="{1C23735F-9C80-4696-BE8B-30228F265F2D}">
      <dgm:prSet/>
      <dgm:spPr/>
      <dgm:t>
        <a:bodyPr/>
        <a:lstStyle/>
        <a:p>
          <a:endParaRPr lang="cs-CZ"/>
        </a:p>
      </dgm:t>
    </dgm:pt>
    <dgm:pt modelId="{AF8F553C-03A5-45AB-9BEA-D1DB07B3BF35}">
      <dgm:prSet phldrT="[Text]"/>
      <dgm:spPr/>
      <dgm:t>
        <a:bodyPr/>
        <a:lstStyle/>
        <a:p>
          <a:r>
            <a:rPr lang="cs-CZ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Výměnu a šíření anonymizovaných informací</a:t>
          </a:r>
          <a:endParaRPr lang="cs-CZ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95569C07-0BFD-4F3D-AF69-CB9DA4A5623A}" type="parTrans" cxnId="{35A847CF-E514-41E1-BF58-E340291D56A2}">
      <dgm:prSet/>
      <dgm:spPr/>
      <dgm:t>
        <a:bodyPr/>
        <a:lstStyle/>
        <a:p>
          <a:endParaRPr lang="cs-CZ"/>
        </a:p>
      </dgm:t>
    </dgm:pt>
    <dgm:pt modelId="{867472C0-E15B-411A-BB17-1403576F8CAB}" type="sibTrans" cxnId="{35A847CF-E514-41E1-BF58-E340291D56A2}">
      <dgm:prSet/>
      <dgm:spPr/>
      <dgm:t>
        <a:bodyPr/>
        <a:lstStyle/>
        <a:p>
          <a:endParaRPr lang="cs-CZ"/>
        </a:p>
      </dgm:t>
    </dgm:pt>
    <dgm:pt modelId="{90DB103E-491C-4E58-8EAF-5D2227B8EA7A}">
      <dgm:prSet phldrT="[Text]"/>
      <dgm:spPr/>
      <dgm:t>
        <a:bodyPr/>
        <a:lstStyle/>
        <a:p>
          <a:r>
            <a:rPr lang="cs-CZ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Shromažďování a uchovávání informací</a:t>
          </a:r>
          <a:endParaRPr lang="cs-CZ" dirty="0">
            <a:solidFill>
              <a:schemeClr val="accent4">
                <a:lumMod val="20000"/>
                <a:lumOff val="80000"/>
              </a:schemeClr>
            </a:solidFill>
          </a:endParaRPr>
        </a:p>
      </dgm:t>
    </dgm:pt>
    <dgm:pt modelId="{197BAE54-821C-496F-A8CA-2C3DDCE02B90}" type="parTrans" cxnId="{9DBD151A-A90F-4DF7-A48B-4DCD25A8572F}">
      <dgm:prSet/>
      <dgm:spPr/>
      <dgm:t>
        <a:bodyPr/>
        <a:lstStyle/>
        <a:p>
          <a:endParaRPr lang="cs-CZ"/>
        </a:p>
      </dgm:t>
    </dgm:pt>
    <dgm:pt modelId="{6A4DA3F2-F281-4581-89A7-0B5DC21553A7}" type="sibTrans" cxnId="{9DBD151A-A90F-4DF7-A48B-4DCD25A8572F}">
      <dgm:prSet/>
      <dgm:spPr/>
      <dgm:t>
        <a:bodyPr/>
        <a:lstStyle/>
        <a:p>
          <a:endParaRPr lang="cs-CZ"/>
        </a:p>
      </dgm:t>
    </dgm:pt>
    <dgm:pt modelId="{840B2A6F-F167-4253-9F3C-4AAD6B71A01B}" type="pres">
      <dgm:prSet presAssocID="{8B829365-B29D-4567-8B27-58A70DDA6A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1DD974-25AB-49E3-BE6A-9A2924C03A63}" type="pres">
      <dgm:prSet presAssocID="{D4293CF5-8DD1-4E08-999B-252F7F23AF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1B12E6-359B-4D89-B268-CABCDE3F9483}" type="pres">
      <dgm:prSet presAssocID="{D4293CF5-8DD1-4E08-999B-252F7F23AFC1}" presName="spNode" presStyleCnt="0"/>
      <dgm:spPr/>
    </dgm:pt>
    <dgm:pt modelId="{85589C4E-7C3B-4E76-8ADC-FB8A6FAC3E54}" type="pres">
      <dgm:prSet presAssocID="{42C40942-0559-4938-85D5-7781AF02D9B6}" presName="sibTrans" presStyleLbl="sibTrans1D1" presStyleIdx="0" presStyleCnt="5"/>
      <dgm:spPr/>
      <dgm:t>
        <a:bodyPr/>
        <a:lstStyle/>
        <a:p>
          <a:endParaRPr lang="cs-CZ"/>
        </a:p>
      </dgm:t>
    </dgm:pt>
    <dgm:pt modelId="{BC37CE8A-079D-4B39-9BB0-940CBB2C12F7}" type="pres">
      <dgm:prSet presAssocID="{70E88C99-C109-4E60-A9FD-73AC0409EE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9DC9CF-752C-41E0-90FC-CA50DC0E83A2}" type="pres">
      <dgm:prSet presAssocID="{70E88C99-C109-4E60-A9FD-73AC0409EEB3}" presName="spNode" presStyleCnt="0"/>
      <dgm:spPr/>
    </dgm:pt>
    <dgm:pt modelId="{F4C2812B-B2F3-48E5-8182-89A8F8EAE30B}" type="pres">
      <dgm:prSet presAssocID="{3F747181-0422-461D-BEEE-29277910B99C}" presName="sibTrans" presStyleLbl="sibTrans1D1" presStyleIdx="1" presStyleCnt="5"/>
      <dgm:spPr/>
      <dgm:t>
        <a:bodyPr/>
        <a:lstStyle/>
        <a:p>
          <a:endParaRPr lang="cs-CZ"/>
        </a:p>
      </dgm:t>
    </dgm:pt>
    <dgm:pt modelId="{A7E0FE32-1552-4FE0-812E-B77205491062}" type="pres">
      <dgm:prSet presAssocID="{A01DE55E-EB71-4E0F-ABA8-866A39F120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D6B1F4-5D82-4A25-88C6-74950DC2336C}" type="pres">
      <dgm:prSet presAssocID="{A01DE55E-EB71-4E0F-ABA8-866A39F12056}" presName="spNode" presStyleCnt="0"/>
      <dgm:spPr/>
    </dgm:pt>
    <dgm:pt modelId="{4C86A361-7514-44D9-A4A9-307929BB646F}" type="pres">
      <dgm:prSet presAssocID="{BA1FB2B5-E0D1-4679-A163-0835E43E2737}" presName="sibTrans" presStyleLbl="sibTrans1D1" presStyleIdx="2" presStyleCnt="5"/>
      <dgm:spPr/>
      <dgm:t>
        <a:bodyPr/>
        <a:lstStyle/>
        <a:p>
          <a:endParaRPr lang="cs-CZ"/>
        </a:p>
      </dgm:t>
    </dgm:pt>
    <dgm:pt modelId="{6BEFE613-5DD4-49CD-B184-A610BB7DF12A}" type="pres">
      <dgm:prSet presAssocID="{AF8F553C-03A5-45AB-9BEA-D1DB07B3BF3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A087ED-0EBD-4F1F-BCAD-16A5C0D8A7AF}" type="pres">
      <dgm:prSet presAssocID="{AF8F553C-03A5-45AB-9BEA-D1DB07B3BF35}" presName="spNode" presStyleCnt="0"/>
      <dgm:spPr/>
    </dgm:pt>
    <dgm:pt modelId="{FD0E3769-001C-4B41-BD0C-C04AC581CBA2}" type="pres">
      <dgm:prSet presAssocID="{867472C0-E15B-411A-BB17-1403576F8CAB}" presName="sibTrans" presStyleLbl="sibTrans1D1" presStyleIdx="3" presStyleCnt="5"/>
      <dgm:spPr/>
      <dgm:t>
        <a:bodyPr/>
        <a:lstStyle/>
        <a:p>
          <a:endParaRPr lang="cs-CZ"/>
        </a:p>
      </dgm:t>
    </dgm:pt>
    <dgm:pt modelId="{E7774AE1-A490-4671-B016-5BC78A363FDB}" type="pres">
      <dgm:prSet presAssocID="{90DB103E-491C-4E58-8EAF-5D2227B8EA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17C02F-DFF6-46E6-9810-3BDA87BF9CAB}" type="pres">
      <dgm:prSet presAssocID="{90DB103E-491C-4E58-8EAF-5D2227B8EA7A}" presName="spNode" presStyleCnt="0"/>
      <dgm:spPr/>
    </dgm:pt>
    <dgm:pt modelId="{716157A6-7B09-4317-8989-8B1223270944}" type="pres">
      <dgm:prSet presAssocID="{6A4DA3F2-F281-4581-89A7-0B5DC21553A7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9DBD151A-A90F-4DF7-A48B-4DCD25A8572F}" srcId="{8B829365-B29D-4567-8B27-58A70DDA6AEA}" destId="{90DB103E-491C-4E58-8EAF-5D2227B8EA7A}" srcOrd="4" destOrd="0" parTransId="{197BAE54-821C-496F-A8CA-2C3DDCE02B90}" sibTransId="{6A4DA3F2-F281-4581-89A7-0B5DC21553A7}"/>
    <dgm:cxn modelId="{3B7F6904-6053-4B79-8D2B-752685D9A4FC}" type="presOf" srcId="{8B829365-B29D-4567-8B27-58A70DDA6AEA}" destId="{840B2A6F-F167-4253-9F3C-4AAD6B71A01B}" srcOrd="0" destOrd="0" presId="urn:microsoft.com/office/officeart/2005/8/layout/cycle6"/>
    <dgm:cxn modelId="{98F45C2A-2667-448F-91C2-409C6DA16B23}" type="presOf" srcId="{BA1FB2B5-E0D1-4679-A163-0835E43E2737}" destId="{4C86A361-7514-44D9-A4A9-307929BB646F}" srcOrd="0" destOrd="0" presId="urn:microsoft.com/office/officeart/2005/8/layout/cycle6"/>
    <dgm:cxn modelId="{F83A71DD-2FF6-4275-A6F2-CD639616FB75}" type="presOf" srcId="{42C40942-0559-4938-85D5-7781AF02D9B6}" destId="{85589C4E-7C3B-4E76-8ADC-FB8A6FAC3E54}" srcOrd="0" destOrd="0" presId="urn:microsoft.com/office/officeart/2005/8/layout/cycle6"/>
    <dgm:cxn modelId="{E92FC460-CAEA-4983-81A8-AE9441E0C206}" type="presOf" srcId="{AF8F553C-03A5-45AB-9BEA-D1DB07B3BF35}" destId="{6BEFE613-5DD4-49CD-B184-A610BB7DF12A}" srcOrd="0" destOrd="0" presId="urn:microsoft.com/office/officeart/2005/8/layout/cycle6"/>
    <dgm:cxn modelId="{133B1434-C981-4E2F-8ED7-D443C12525FB}" type="presOf" srcId="{A01DE55E-EB71-4E0F-ABA8-866A39F12056}" destId="{A7E0FE32-1552-4FE0-812E-B77205491062}" srcOrd="0" destOrd="0" presId="urn:microsoft.com/office/officeart/2005/8/layout/cycle6"/>
    <dgm:cxn modelId="{A2609740-BF1A-4D01-8AC2-E63C33DC80BA}" type="presOf" srcId="{90DB103E-491C-4E58-8EAF-5D2227B8EA7A}" destId="{E7774AE1-A490-4671-B016-5BC78A363FDB}" srcOrd="0" destOrd="0" presId="urn:microsoft.com/office/officeart/2005/8/layout/cycle6"/>
    <dgm:cxn modelId="{35A847CF-E514-41E1-BF58-E340291D56A2}" srcId="{8B829365-B29D-4567-8B27-58A70DDA6AEA}" destId="{AF8F553C-03A5-45AB-9BEA-D1DB07B3BF35}" srcOrd="3" destOrd="0" parTransId="{95569C07-0BFD-4F3D-AF69-CB9DA4A5623A}" sibTransId="{867472C0-E15B-411A-BB17-1403576F8CAB}"/>
    <dgm:cxn modelId="{F1DCF024-97B4-4625-A766-29AD19BAD6E8}" srcId="{8B829365-B29D-4567-8B27-58A70DDA6AEA}" destId="{70E88C99-C109-4E60-A9FD-73AC0409EEB3}" srcOrd="1" destOrd="0" parTransId="{97036911-B4A8-41D1-9FF1-E103E1C2C34A}" sibTransId="{3F747181-0422-461D-BEEE-29277910B99C}"/>
    <dgm:cxn modelId="{7E757743-9002-485D-A4D3-8A9C1C8A9681}" type="presOf" srcId="{3F747181-0422-461D-BEEE-29277910B99C}" destId="{F4C2812B-B2F3-48E5-8182-89A8F8EAE30B}" srcOrd="0" destOrd="0" presId="urn:microsoft.com/office/officeart/2005/8/layout/cycle6"/>
    <dgm:cxn modelId="{EB820715-F1A4-4D94-B633-DCDEB0D9431E}" type="presOf" srcId="{70E88C99-C109-4E60-A9FD-73AC0409EEB3}" destId="{BC37CE8A-079D-4B39-9BB0-940CBB2C12F7}" srcOrd="0" destOrd="0" presId="urn:microsoft.com/office/officeart/2005/8/layout/cycle6"/>
    <dgm:cxn modelId="{62780BB6-CAC4-4A52-9258-026825A760EB}" srcId="{8B829365-B29D-4567-8B27-58A70DDA6AEA}" destId="{D4293CF5-8DD1-4E08-999B-252F7F23AFC1}" srcOrd="0" destOrd="0" parTransId="{F695A4A4-A98A-4C4A-8908-236B7D31BEAF}" sibTransId="{42C40942-0559-4938-85D5-7781AF02D9B6}"/>
    <dgm:cxn modelId="{7605DD6B-93DF-412F-8B27-B13E6E613010}" type="presOf" srcId="{867472C0-E15B-411A-BB17-1403576F8CAB}" destId="{FD0E3769-001C-4B41-BD0C-C04AC581CBA2}" srcOrd="0" destOrd="0" presId="urn:microsoft.com/office/officeart/2005/8/layout/cycle6"/>
    <dgm:cxn modelId="{33ECC2E4-16A2-4623-B887-51660E4CDB86}" type="presOf" srcId="{D4293CF5-8DD1-4E08-999B-252F7F23AFC1}" destId="{051DD974-25AB-49E3-BE6A-9A2924C03A63}" srcOrd="0" destOrd="0" presId="urn:microsoft.com/office/officeart/2005/8/layout/cycle6"/>
    <dgm:cxn modelId="{581165E6-20C9-41CD-8F3A-D87C42030D1C}" type="presOf" srcId="{6A4DA3F2-F281-4581-89A7-0B5DC21553A7}" destId="{716157A6-7B09-4317-8989-8B1223270944}" srcOrd="0" destOrd="0" presId="urn:microsoft.com/office/officeart/2005/8/layout/cycle6"/>
    <dgm:cxn modelId="{1C23735F-9C80-4696-BE8B-30228F265F2D}" srcId="{8B829365-B29D-4567-8B27-58A70DDA6AEA}" destId="{A01DE55E-EB71-4E0F-ABA8-866A39F12056}" srcOrd="2" destOrd="0" parTransId="{C50416E5-16ED-4DCF-8FDD-AE5544C05553}" sibTransId="{BA1FB2B5-E0D1-4679-A163-0835E43E2737}"/>
    <dgm:cxn modelId="{6AC68B80-776C-400E-894D-A68F94C17BB1}" type="presParOf" srcId="{840B2A6F-F167-4253-9F3C-4AAD6B71A01B}" destId="{051DD974-25AB-49E3-BE6A-9A2924C03A63}" srcOrd="0" destOrd="0" presId="urn:microsoft.com/office/officeart/2005/8/layout/cycle6"/>
    <dgm:cxn modelId="{B56B0693-05AC-4460-BD6C-D5468B0ED482}" type="presParOf" srcId="{840B2A6F-F167-4253-9F3C-4AAD6B71A01B}" destId="{091B12E6-359B-4D89-B268-CABCDE3F9483}" srcOrd="1" destOrd="0" presId="urn:microsoft.com/office/officeart/2005/8/layout/cycle6"/>
    <dgm:cxn modelId="{7E5B0939-97AC-4F85-9195-5784327BF124}" type="presParOf" srcId="{840B2A6F-F167-4253-9F3C-4AAD6B71A01B}" destId="{85589C4E-7C3B-4E76-8ADC-FB8A6FAC3E54}" srcOrd="2" destOrd="0" presId="urn:microsoft.com/office/officeart/2005/8/layout/cycle6"/>
    <dgm:cxn modelId="{ADFE040B-D7FF-4BEA-80D2-B1A3A52051DE}" type="presParOf" srcId="{840B2A6F-F167-4253-9F3C-4AAD6B71A01B}" destId="{BC37CE8A-079D-4B39-9BB0-940CBB2C12F7}" srcOrd="3" destOrd="0" presId="urn:microsoft.com/office/officeart/2005/8/layout/cycle6"/>
    <dgm:cxn modelId="{3C0E1818-DEB3-48AA-8CC8-0132A9F074AE}" type="presParOf" srcId="{840B2A6F-F167-4253-9F3C-4AAD6B71A01B}" destId="{8D9DC9CF-752C-41E0-90FC-CA50DC0E83A2}" srcOrd="4" destOrd="0" presId="urn:microsoft.com/office/officeart/2005/8/layout/cycle6"/>
    <dgm:cxn modelId="{4BF16AD0-D5CF-438D-9824-F257A6F9F1FC}" type="presParOf" srcId="{840B2A6F-F167-4253-9F3C-4AAD6B71A01B}" destId="{F4C2812B-B2F3-48E5-8182-89A8F8EAE30B}" srcOrd="5" destOrd="0" presId="urn:microsoft.com/office/officeart/2005/8/layout/cycle6"/>
    <dgm:cxn modelId="{5550C8D1-5F10-4705-93AA-171A613A8089}" type="presParOf" srcId="{840B2A6F-F167-4253-9F3C-4AAD6B71A01B}" destId="{A7E0FE32-1552-4FE0-812E-B77205491062}" srcOrd="6" destOrd="0" presId="urn:microsoft.com/office/officeart/2005/8/layout/cycle6"/>
    <dgm:cxn modelId="{72491FF6-5D73-4475-B649-4AEA2A4125EA}" type="presParOf" srcId="{840B2A6F-F167-4253-9F3C-4AAD6B71A01B}" destId="{DDD6B1F4-5D82-4A25-88C6-74950DC2336C}" srcOrd="7" destOrd="0" presId="urn:microsoft.com/office/officeart/2005/8/layout/cycle6"/>
    <dgm:cxn modelId="{5146EE01-342E-4A5E-B4B5-25EDBE7254B1}" type="presParOf" srcId="{840B2A6F-F167-4253-9F3C-4AAD6B71A01B}" destId="{4C86A361-7514-44D9-A4A9-307929BB646F}" srcOrd="8" destOrd="0" presId="urn:microsoft.com/office/officeart/2005/8/layout/cycle6"/>
    <dgm:cxn modelId="{887DB0BA-986E-42A4-B3B4-78B4FA25E177}" type="presParOf" srcId="{840B2A6F-F167-4253-9F3C-4AAD6B71A01B}" destId="{6BEFE613-5DD4-49CD-B184-A610BB7DF12A}" srcOrd="9" destOrd="0" presId="urn:microsoft.com/office/officeart/2005/8/layout/cycle6"/>
    <dgm:cxn modelId="{7E82A871-6373-4912-98E7-A121D816D2CF}" type="presParOf" srcId="{840B2A6F-F167-4253-9F3C-4AAD6B71A01B}" destId="{CEA087ED-0EBD-4F1F-BCAD-16A5C0D8A7AF}" srcOrd="10" destOrd="0" presId="urn:microsoft.com/office/officeart/2005/8/layout/cycle6"/>
    <dgm:cxn modelId="{C47412C1-080B-4D73-B1B8-98C64959425F}" type="presParOf" srcId="{840B2A6F-F167-4253-9F3C-4AAD6B71A01B}" destId="{FD0E3769-001C-4B41-BD0C-C04AC581CBA2}" srcOrd="11" destOrd="0" presId="urn:microsoft.com/office/officeart/2005/8/layout/cycle6"/>
    <dgm:cxn modelId="{F0195EF3-02D0-4441-9CB4-A0993E2B833A}" type="presParOf" srcId="{840B2A6F-F167-4253-9F3C-4AAD6B71A01B}" destId="{E7774AE1-A490-4671-B016-5BC78A363FDB}" srcOrd="12" destOrd="0" presId="urn:microsoft.com/office/officeart/2005/8/layout/cycle6"/>
    <dgm:cxn modelId="{23D69619-E5B6-4A27-87BF-1983DF07CB3E}" type="presParOf" srcId="{840B2A6F-F167-4253-9F3C-4AAD6B71A01B}" destId="{2517C02F-DFF6-46E6-9810-3BDA87BF9CAB}" srcOrd="13" destOrd="0" presId="urn:microsoft.com/office/officeart/2005/8/layout/cycle6"/>
    <dgm:cxn modelId="{D0E6B52A-D096-44A6-BA77-614DACE8952F}" type="presParOf" srcId="{840B2A6F-F167-4253-9F3C-4AAD6B71A01B}" destId="{716157A6-7B09-4317-8989-8B122327094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DD974-25AB-49E3-BE6A-9A2924C03A63}">
      <dsp:nvSpPr>
        <dsp:cNvPr id="0" name=""/>
        <dsp:cNvSpPr/>
      </dsp:nvSpPr>
      <dsp:spPr>
        <a:xfrm>
          <a:off x="3096668" y="4451"/>
          <a:ext cx="1870206" cy="121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Hlášení událostí</a:t>
          </a:r>
          <a:endParaRPr lang="cs-CZ" sz="14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3156010" y="63793"/>
        <a:ext cx="1751522" cy="1096950"/>
      </dsp:txXfrm>
    </dsp:sp>
    <dsp:sp modelId="{85589C4E-7C3B-4E76-8ADC-FB8A6FAC3E54}">
      <dsp:nvSpPr>
        <dsp:cNvPr id="0" name=""/>
        <dsp:cNvSpPr/>
      </dsp:nvSpPr>
      <dsp:spPr>
        <a:xfrm>
          <a:off x="1604701" y="612268"/>
          <a:ext cx="4854141" cy="4854141"/>
        </a:xfrm>
        <a:custGeom>
          <a:avLst/>
          <a:gdLst/>
          <a:ahLst/>
          <a:cxnLst/>
          <a:rect l="0" t="0" r="0" b="0"/>
          <a:pathLst>
            <a:path>
              <a:moveTo>
                <a:pt x="3375001" y="192769"/>
              </a:moveTo>
              <a:arcTo wR="2427070" hR="2427070" stAng="17579382" swAng="195984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7CE8A-079D-4B39-9BB0-940CBB2C12F7}">
      <dsp:nvSpPr>
        <dsp:cNvPr id="0" name=""/>
        <dsp:cNvSpPr/>
      </dsp:nvSpPr>
      <dsp:spPr>
        <a:xfrm>
          <a:off x="5404950" y="1681515"/>
          <a:ext cx="1870206" cy="121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Analýzu a využití informací pro bezpečnost v civilním letectví</a:t>
          </a:r>
          <a:endParaRPr lang="cs-CZ" sz="14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5464292" y="1740857"/>
        <a:ext cx="1751522" cy="1096950"/>
      </dsp:txXfrm>
    </dsp:sp>
    <dsp:sp modelId="{F4C2812B-B2F3-48E5-8182-89A8F8EAE30B}">
      <dsp:nvSpPr>
        <dsp:cNvPr id="0" name=""/>
        <dsp:cNvSpPr/>
      </dsp:nvSpPr>
      <dsp:spPr>
        <a:xfrm>
          <a:off x="1604701" y="612268"/>
          <a:ext cx="4854141" cy="4854141"/>
        </a:xfrm>
        <a:custGeom>
          <a:avLst/>
          <a:gdLst/>
          <a:ahLst/>
          <a:cxnLst/>
          <a:rect l="0" t="0" r="0" b="0"/>
          <a:pathLst>
            <a:path>
              <a:moveTo>
                <a:pt x="4850833" y="2300387"/>
              </a:moveTo>
              <a:arcTo wR="2427070" hR="2427070" stAng="21420482" swAng="219500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0FE32-1552-4FE0-812E-B77205491062}">
      <dsp:nvSpPr>
        <dsp:cNvPr id="0" name=""/>
        <dsp:cNvSpPr/>
      </dsp:nvSpPr>
      <dsp:spPr>
        <a:xfrm>
          <a:off x="4523265" y="4395063"/>
          <a:ext cx="1870206" cy="121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Ochranu důvěrnosti  a zdroje informací</a:t>
          </a:r>
          <a:endParaRPr lang="cs-CZ" sz="14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4582607" y="4454405"/>
        <a:ext cx="1751522" cy="1096950"/>
      </dsp:txXfrm>
    </dsp:sp>
    <dsp:sp modelId="{4C86A361-7514-44D9-A4A9-307929BB646F}">
      <dsp:nvSpPr>
        <dsp:cNvPr id="0" name=""/>
        <dsp:cNvSpPr/>
      </dsp:nvSpPr>
      <dsp:spPr>
        <a:xfrm>
          <a:off x="1604701" y="612268"/>
          <a:ext cx="4854141" cy="4854141"/>
        </a:xfrm>
        <a:custGeom>
          <a:avLst/>
          <a:gdLst/>
          <a:ahLst/>
          <a:cxnLst/>
          <a:rect l="0" t="0" r="0" b="0"/>
          <a:pathLst>
            <a:path>
              <a:moveTo>
                <a:pt x="2908933" y="4805827"/>
              </a:moveTo>
              <a:arcTo wR="2427070" hR="2427070" stAng="4712915" swAng="13741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FE613-5DD4-49CD-B184-A610BB7DF12A}">
      <dsp:nvSpPr>
        <dsp:cNvPr id="0" name=""/>
        <dsp:cNvSpPr/>
      </dsp:nvSpPr>
      <dsp:spPr>
        <a:xfrm>
          <a:off x="1670072" y="4395063"/>
          <a:ext cx="1870206" cy="121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Výměnu a šíření anonymizovaných informací</a:t>
          </a:r>
          <a:endParaRPr lang="cs-CZ" sz="14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1729414" y="4454405"/>
        <a:ext cx="1751522" cy="1096950"/>
      </dsp:txXfrm>
    </dsp:sp>
    <dsp:sp modelId="{FD0E3769-001C-4B41-BD0C-C04AC581CBA2}">
      <dsp:nvSpPr>
        <dsp:cNvPr id="0" name=""/>
        <dsp:cNvSpPr/>
      </dsp:nvSpPr>
      <dsp:spPr>
        <a:xfrm>
          <a:off x="1604701" y="612268"/>
          <a:ext cx="4854141" cy="4854141"/>
        </a:xfrm>
        <a:custGeom>
          <a:avLst/>
          <a:gdLst/>
          <a:ahLst/>
          <a:cxnLst/>
          <a:rect l="0" t="0" r="0" b="0"/>
          <a:pathLst>
            <a:path>
              <a:moveTo>
                <a:pt x="405309" y="3769886"/>
              </a:moveTo>
              <a:arcTo wR="2427070" hR="2427070" stAng="8784518" swAng="219500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4AE1-A490-4671-B016-5BC78A363FDB}">
      <dsp:nvSpPr>
        <dsp:cNvPr id="0" name=""/>
        <dsp:cNvSpPr/>
      </dsp:nvSpPr>
      <dsp:spPr>
        <a:xfrm>
          <a:off x="788386" y="1681515"/>
          <a:ext cx="1870206" cy="12156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Shromažďování a uchovávání informací</a:t>
          </a:r>
          <a:endParaRPr lang="cs-CZ" sz="1400" kern="1200" dirty="0">
            <a:solidFill>
              <a:schemeClr val="accent4">
                <a:lumMod val="20000"/>
                <a:lumOff val="80000"/>
              </a:schemeClr>
            </a:solidFill>
          </a:endParaRPr>
        </a:p>
      </dsp:txBody>
      <dsp:txXfrm>
        <a:off x="847728" y="1740857"/>
        <a:ext cx="1751522" cy="1096950"/>
      </dsp:txXfrm>
    </dsp:sp>
    <dsp:sp modelId="{716157A6-7B09-4317-8989-8B1223270944}">
      <dsp:nvSpPr>
        <dsp:cNvPr id="0" name=""/>
        <dsp:cNvSpPr/>
      </dsp:nvSpPr>
      <dsp:spPr>
        <a:xfrm>
          <a:off x="1604701" y="612268"/>
          <a:ext cx="4854141" cy="4854141"/>
        </a:xfrm>
        <a:custGeom>
          <a:avLst/>
          <a:gdLst/>
          <a:ahLst/>
          <a:cxnLst/>
          <a:rect l="0" t="0" r="0" b="0"/>
          <a:pathLst>
            <a:path>
              <a:moveTo>
                <a:pt x="423176" y="1057734"/>
              </a:moveTo>
              <a:arcTo wR="2427070" hR="2427070" stAng="12860776" swAng="195984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02AC6-24E1-4003-98E1-4043930E1F83}" type="datetimeFigureOut">
              <a:rPr lang="cs-CZ" smtClean="0"/>
              <a:t>5. 2. 2016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3EFF3-BE9B-4C4C-837F-D21984F77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28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C063E-F84A-4652-9A29-FD1AD81C89BF}" type="datetimeFigureOut">
              <a:rPr lang="cs-CZ" smtClean="0"/>
              <a:pPr/>
              <a:t>5. 2. 2016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26120-FFCA-4B68-BE0B-D6F499FC0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62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338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72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859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4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432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Doplnění stávajících sankcí, které řeší nesplnění povinností souvisejících s nařízením 996/2010  formou novely zákona číslo 49/1997 Sb.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693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00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93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Druh subjektu:</a:t>
            </a:r>
          </a:p>
          <a:p>
            <a:pPr marL="171450" indent="-171450">
              <a:buFontTx/>
              <a:buChar char="-"/>
            </a:pPr>
            <a:r>
              <a:rPr lang="cs-CZ" b="1" dirty="0" smtClean="0"/>
              <a:t>Fyzická osoba</a:t>
            </a:r>
          </a:p>
          <a:p>
            <a:pPr marL="171450" indent="-171450">
              <a:buFontTx/>
              <a:buChar char="-"/>
            </a:pPr>
            <a:r>
              <a:rPr lang="cs-CZ" b="1" dirty="0" smtClean="0"/>
              <a:t>Podnikající fyzická osoba</a:t>
            </a:r>
          </a:p>
          <a:p>
            <a:pPr marL="171450" indent="-171450">
              <a:buFontTx/>
              <a:buChar char="-"/>
            </a:pPr>
            <a:r>
              <a:rPr lang="cs-CZ" b="1" dirty="0" smtClean="0"/>
              <a:t>Právnická osoba</a:t>
            </a:r>
          </a:p>
          <a:p>
            <a:pPr marL="171450" indent="-171450">
              <a:buFontTx/>
              <a:buChar char="-"/>
            </a:pPr>
            <a:r>
              <a:rPr lang="cs-CZ" b="1" dirty="0" smtClean="0"/>
              <a:t>Občanská sdružení a spolky (aerokluby)</a:t>
            </a:r>
          </a:p>
          <a:p>
            <a:pPr marL="171450" indent="-171450">
              <a:buFontTx/>
              <a:buChar char="-"/>
            </a:pPr>
            <a:endParaRPr lang="cs-CZ" b="1" dirty="0" smtClean="0"/>
          </a:p>
          <a:p>
            <a:pPr marL="0" indent="0">
              <a:buFontTx/>
              <a:buNone/>
            </a:pPr>
            <a:r>
              <a:rPr lang="cs-CZ" b="1" dirty="0" smtClean="0"/>
              <a:t>Druh činnosti:</a:t>
            </a:r>
          </a:p>
          <a:p>
            <a:pPr marL="171450" indent="-171450">
              <a:buFontTx/>
              <a:buChar char="-"/>
            </a:pPr>
            <a:r>
              <a:rPr lang="cs-CZ" b="1" dirty="0" smtClean="0"/>
              <a:t>Obchodní</a:t>
            </a:r>
            <a:r>
              <a:rPr lang="cs-CZ" b="1" baseline="0" dirty="0" smtClean="0"/>
              <a:t> letecká doprava</a:t>
            </a:r>
          </a:p>
          <a:p>
            <a:pPr marL="171450" indent="-171450">
              <a:buFontTx/>
              <a:buChar char="-"/>
            </a:pPr>
            <a:r>
              <a:rPr lang="cs-CZ" b="1" baseline="0" dirty="0" smtClean="0"/>
              <a:t>Letecké práce</a:t>
            </a:r>
          </a:p>
          <a:p>
            <a:pPr marL="171450" indent="-171450">
              <a:buFontTx/>
              <a:buChar char="-"/>
            </a:pPr>
            <a:r>
              <a:rPr lang="cs-CZ" b="1" baseline="0" dirty="0" smtClean="0"/>
              <a:t>Sportovní a rekreační létání</a:t>
            </a:r>
          </a:p>
          <a:p>
            <a:pPr marL="171450" indent="-171450">
              <a:buFontTx/>
              <a:buChar char="-"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99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2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43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74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696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se „letadlem jiným než složité motorové letadlo“ rozumí jakékoli jiné letadlo než letadlo definované v čl. 3 písm. j) nařízení (ES) č. 216/2008 </a:t>
            </a:r>
            <a:endParaRPr lang="cs-CZ" b="1" i="1" u="sng" dirty="0" smtClean="0"/>
          </a:p>
          <a:p>
            <a:r>
              <a:rPr lang="cs-CZ" b="1" dirty="0" smtClean="0"/>
              <a:t>j) "složitým motorovým letadlem":</a:t>
            </a:r>
          </a:p>
          <a:p>
            <a:pPr lvl="1"/>
            <a:r>
              <a:rPr lang="cs-CZ" b="1" dirty="0" smtClean="0"/>
              <a:t>i) letoun:</a:t>
            </a:r>
          </a:p>
          <a:p>
            <a:pPr lvl="1"/>
            <a:r>
              <a:rPr lang="cs-CZ" b="1" dirty="0" smtClean="0"/>
              <a:t>- s maximální certifikovanou vzletovou hmotností vyšší než 5 700 kg nebo</a:t>
            </a:r>
          </a:p>
          <a:p>
            <a:pPr lvl="1"/>
            <a:r>
              <a:rPr lang="cs-CZ" b="1" dirty="0" smtClean="0"/>
              <a:t>- s osvědčením pro maximální počet sedadel pro cestující vyšší než devatenáct nebo</a:t>
            </a:r>
          </a:p>
          <a:p>
            <a:pPr lvl="1"/>
            <a:r>
              <a:rPr lang="cs-CZ" b="1" dirty="0" smtClean="0"/>
              <a:t>- s osvědčením pro provoz s posádkou složenou nejméně ze dvou pilotů nebo</a:t>
            </a:r>
          </a:p>
          <a:p>
            <a:pPr lvl="1"/>
            <a:r>
              <a:rPr lang="cs-CZ" b="1" dirty="0" smtClean="0"/>
              <a:t>- vybavené proudovým motorem či proudovými motory nebo více než jedním turbovrtulovým motorem nebo</a:t>
            </a:r>
          </a:p>
          <a:p>
            <a:pPr lvl="1"/>
            <a:endParaRPr lang="cs-CZ" b="1" dirty="0" smtClean="0"/>
          </a:p>
          <a:p>
            <a:pPr lvl="1"/>
            <a:r>
              <a:rPr lang="cs-CZ" b="1" dirty="0" err="1" smtClean="0"/>
              <a:t>ii</a:t>
            </a:r>
            <a:r>
              <a:rPr lang="cs-CZ" b="1" dirty="0" smtClean="0"/>
              <a:t>) vrtulník s osvědčením:</a:t>
            </a:r>
          </a:p>
          <a:p>
            <a:pPr lvl="1"/>
            <a:r>
              <a:rPr lang="cs-CZ" b="1" dirty="0" smtClean="0"/>
              <a:t>- pro maximální vzletovou hmotnost vyšší než 3 175 kg nebo</a:t>
            </a:r>
          </a:p>
          <a:p>
            <a:pPr lvl="1"/>
            <a:r>
              <a:rPr lang="cs-CZ" b="1" dirty="0" smtClean="0"/>
              <a:t>- pro maximální počet sedadel pro cestující vyšší než devět nebo</a:t>
            </a:r>
          </a:p>
          <a:p>
            <a:pPr lvl="1"/>
            <a:r>
              <a:rPr lang="cs-CZ" b="1" dirty="0" smtClean="0"/>
              <a:t>- pro provoz s posádkou složenou nejméně ze dvou pilotů nebo</a:t>
            </a:r>
          </a:p>
          <a:p>
            <a:pPr lvl="1"/>
            <a:endParaRPr lang="cs-CZ" b="1" dirty="0" smtClean="0"/>
          </a:p>
          <a:p>
            <a:pPr lvl="1"/>
            <a:r>
              <a:rPr lang="cs-CZ" b="1" dirty="0" err="1" smtClean="0"/>
              <a:t>iii</a:t>
            </a:r>
            <a:r>
              <a:rPr lang="cs-CZ" b="1" dirty="0" smtClean="0"/>
              <a:t>) letadlo se sklopným rotorem;</a:t>
            </a:r>
          </a:p>
          <a:p>
            <a:pPr lvl="1"/>
            <a:endParaRPr lang="cs-CZ" b="1" dirty="0" smtClean="0"/>
          </a:p>
          <a:p>
            <a:pPr lvl="1"/>
            <a:r>
              <a:rPr lang="cs-CZ" sz="1200" b="1" i="1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termín „kluzák“ má význam stanovený v čl. 2 odst. 117 prováděcího nařízení Komise (EU) č. 923/2012 (1) </a:t>
            </a:r>
            <a:endParaRPr lang="cs-CZ" b="1" i="1" u="sng" dirty="0" smtClean="0"/>
          </a:p>
          <a:p>
            <a:pPr lvl="1"/>
            <a:r>
              <a:rPr lang="cs-CZ" b="1" dirty="0" smtClean="0"/>
              <a:t>117. "kluzákem" se rozumí letadlo těžší než vzduch, které je schopno letu působením aerodynamických sil na své nepohyblivé nosné plochy a jehož volný let není závislý na motoru, včetně závěsných kluzáků, padákových kluzáků a jiných srovnatelných letadel;</a:t>
            </a:r>
          </a:p>
          <a:p>
            <a:pPr lvl="1"/>
            <a:endParaRPr lang="cs-CZ" b="1" dirty="0" smtClean="0"/>
          </a:p>
          <a:p>
            <a:pPr lvl="1"/>
            <a:r>
              <a:rPr lang="cs-CZ" sz="1200" b="1" i="1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termín „vzdušné dopravní prostředky lehčí než vzduch“ má význam stanovený v bodě ML10 oddílu „Vymezení pojmů používaných v tomto seznamu“ přílohy směrnice Evropského parlamentu a Rady 2009/43/ES (2) </a:t>
            </a:r>
            <a:endParaRPr lang="cs-CZ" b="1" i="1" u="sng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76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26120-FFCA-4B68-BE0B-D6F499FC0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93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88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7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0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95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9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15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32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9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6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s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13. 1. 2016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Výroční porada za rok 2015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7F9D6-F2F9-412D-9B9F-860EBACAE1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15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7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6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6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2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tint val="97000"/>
                <a:hueMod val="92000"/>
                <a:satMod val="169000"/>
                <a:lumMod val="164000"/>
                <a:alpha val="79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5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1.xml"/><Relationship Id="rId4" Type="http://schemas.openxmlformats.org/officeDocument/2006/relationships/hyperlink" Target="PRTSC%20ECCAIR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015%20Se&#353;it1%20%20002%20DEFINITIVE%20V%201%203%200%208%20IV%20custom%201%200%200%2013%20UNKNOWN%20(Distributable)%20button%20rev%201.xlsm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uzpln.cz/" TargetMode="Externa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015%20Se&#353;it1%20%20002%20DEFINITIVE%20V%201%203%200%208%20IV%20custom%201%200%200%2013%20UNKNOWN%20(Distributable)%20button%20rev%201.xlsm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hyperlink" Target="VESELY_1454066140.E5F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hyperlink" Target="http://www.uzpln.cz/" TargetMode="Externa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015%20Se&#353;it1%20%20002%20DEFINITIVE%20V%201%203%200%208%20IV%20custom%201%200%200%2013%20UNKNOWN%20(Distributable)%20button%20rev%201.xlsm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hyperlink" Target="VESELY_1454066140.html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hyperlink" Target="http://www.uzpln.cz/" TargetMode="External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sipravo.cz/TopicForm.aspx?TopicId=6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hyperlink" Target="http://eccairsportal.jrc.ec.europa.eu/index.php/ECCAIRS-Community/9/0/" TargetMode="Externa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N%20216%202008%20P2.pdf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%20376%202014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%20996%20201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PN%20201%201018%20P5.pdf" TargetMode="External"/><Relationship Id="rId3" Type="http://schemas.openxmlformats.org/officeDocument/2006/relationships/hyperlink" Target="PN%20201%201018.pdf" TargetMode="External"/><Relationship Id="rId7" Type="http://schemas.openxmlformats.org/officeDocument/2006/relationships/hyperlink" Target="PN%20201%201018%20P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PN%20201%201018%20P3.pdf" TargetMode="External"/><Relationship Id="rId5" Type="http://schemas.openxmlformats.org/officeDocument/2006/relationships/hyperlink" Target="PN%20201%201018%20P2.pdf" TargetMode="External"/><Relationship Id="rId4" Type="http://schemas.openxmlformats.org/officeDocument/2006/relationships/hyperlink" Target="PN%20201%201018%20P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uzpln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41" y="189291"/>
            <a:ext cx="1651182" cy="62285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206631" y="1845545"/>
            <a:ext cx="99200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VŠEOBECNÉ LETECTVÍ </a:t>
            </a:r>
          </a:p>
          <a:p>
            <a:pPr algn="ctr"/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 </a:t>
            </a:r>
          </a:p>
          <a:p>
            <a:pPr algn="ctr"/>
            <a:r>
              <a:rPr lang="cs-CZ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NAŘÍZENÍ EP a RADY (EU) č. 376/2014,</a:t>
            </a:r>
          </a:p>
          <a:p>
            <a:pPr algn="ctr"/>
            <a:r>
              <a:rPr lang="cs-CZ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hlášení událostí v civilním letectví, analýze těchto hlášení a navazujících opatřeních</a:t>
            </a:r>
          </a:p>
          <a:p>
            <a:pPr algn="ctr"/>
            <a:endParaRPr lang="cs-CZ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86876" y="4227967"/>
            <a:ext cx="1048468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cs-CZ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cs-CZ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cs-CZ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PRAHA 8. února 2016</a:t>
            </a:r>
            <a:endParaRPr lang="cs-CZ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Zástupný symbol pro číslo snímku 9"/>
          <p:cNvSpPr>
            <a:spLocks noGrp="1"/>
          </p:cNvSpPr>
          <p:nvPr>
            <p:ph type="sldNum" sz="quarter" idx="12"/>
          </p:nvPr>
        </p:nvSpPr>
        <p:spPr bwMode="auto">
          <a:xfrm>
            <a:off x="8786936" y="599552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EA2ED-0C68-4D51-A322-35814763FDAD}" type="slidenum">
              <a:rPr 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sz="1200" dirty="0">
              <a:solidFill>
                <a:srgbClr val="898989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21103" y="201695"/>
            <a:ext cx="9899024" cy="6362665"/>
            <a:chOff x="621103" y="201695"/>
            <a:chExt cx="9899024" cy="6362665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103" y="1844824"/>
              <a:ext cx="1647644" cy="3744416"/>
            </a:xfrm>
            <a:prstGeom prst="rect">
              <a:avLst/>
            </a:prstGeom>
          </p:spPr>
        </p:pic>
        <p:sp>
          <p:nvSpPr>
            <p:cNvPr id="2" name="Výbuch 2 1"/>
            <p:cNvSpPr/>
            <p:nvPr/>
          </p:nvSpPr>
          <p:spPr>
            <a:xfrm>
              <a:off x="1703511" y="980728"/>
              <a:ext cx="2592443" cy="64807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Povinné</a:t>
              </a:r>
            </a:p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hlášení</a:t>
              </a:r>
            </a:p>
          </p:txBody>
        </p:sp>
        <p:sp>
          <p:nvSpPr>
            <p:cNvPr id="16" name="Výbuch 2 15"/>
            <p:cNvSpPr/>
            <p:nvPr/>
          </p:nvSpPr>
          <p:spPr>
            <a:xfrm>
              <a:off x="1703510" y="5661248"/>
              <a:ext cx="2747719" cy="648072"/>
            </a:xfrm>
            <a:prstGeom prst="irregularSeal2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Dobrovolné</a:t>
              </a:r>
            </a:p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hlášení</a:t>
              </a:r>
            </a:p>
          </p:txBody>
        </p:sp>
        <p:sp>
          <p:nvSpPr>
            <p:cNvPr id="3" name="Obdélník 2"/>
            <p:cNvSpPr/>
            <p:nvPr/>
          </p:nvSpPr>
          <p:spPr>
            <a:xfrm>
              <a:off x="2699756" y="4149080"/>
              <a:ext cx="7488832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ČASOVÁ OSA</a:t>
              </a:r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 flipH="1">
              <a:off x="2740634" y="1526987"/>
              <a:ext cx="2382" cy="2622093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 rot="16200000">
              <a:off x="1506950" y="3244532"/>
              <a:ext cx="2031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Fyzické osoby</a:t>
              </a:r>
            </a:p>
          </p:txBody>
        </p:sp>
        <p:cxnSp>
          <p:nvCxnSpPr>
            <p:cNvPr id="26" name="Přímá spojnice se šipkou 25"/>
            <p:cNvCxnSpPr/>
            <p:nvPr/>
          </p:nvCxnSpPr>
          <p:spPr>
            <a:xfrm>
              <a:off x="2740634" y="4365104"/>
              <a:ext cx="2382" cy="1459346"/>
            </a:xfrm>
            <a:prstGeom prst="straightConnector1">
              <a:avLst/>
            </a:prstGeom>
            <a:ln w="34925">
              <a:solidFill>
                <a:schemeClr val="accent6">
                  <a:lumMod val="50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bdélník 27"/>
            <p:cNvSpPr/>
            <p:nvPr/>
          </p:nvSpPr>
          <p:spPr>
            <a:xfrm>
              <a:off x="2953410" y="2030880"/>
              <a:ext cx="1142030" cy="516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Hlášení organizaci</a:t>
              </a:r>
            </a:p>
          </p:txBody>
        </p:sp>
        <p:sp>
          <p:nvSpPr>
            <p:cNvPr id="30" name="Obdélník 29">
              <a:hlinkClick r:id="rId4" action="ppaction://hlinkfile"/>
            </p:cNvPr>
            <p:cNvSpPr/>
            <p:nvPr/>
          </p:nvSpPr>
          <p:spPr>
            <a:xfrm>
              <a:off x="4297202" y="2030879"/>
              <a:ext cx="1141612" cy="516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Hlášení na ÚZPLN</a:t>
              </a:r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5787604" y="2415397"/>
              <a:ext cx="1760512" cy="62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Doplňující hlášení na ÚZPLN</a:t>
              </a:r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7850038" y="2415397"/>
              <a:ext cx="1733738" cy="6239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Závěrečná zpráva na ÚZPLN</a:t>
              </a:r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4975264" y="1268762"/>
              <a:ext cx="1512168" cy="51645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Uložení do národní DB</a:t>
              </a: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6840254" y="1268760"/>
              <a:ext cx="1503164" cy="51645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Odeslání hlášení do ECR</a:t>
              </a:r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8647672" y="1268761"/>
              <a:ext cx="1656184" cy="51645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Odeslání zprávy   do ECR</a:t>
              </a:r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3072457" y="5048564"/>
              <a:ext cx="1142030" cy="51645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Hlášení organizaci</a:t>
              </a: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399200" y="5047972"/>
              <a:ext cx="1141612" cy="51645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b="1" dirty="0">
                  <a:latin typeface="Arial" pitchFamily="34" charset="0"/>
                  <a:cs typeface="Arial" pitchFamily="34" charset="0"/>
                </a:rPr>
                <a:t>Hlášení na ÚZPLN</a:t>
              </a:r>
            </a:p>
          </p:txBody>
        </p:sp>
        <p:cxnSp>
          <p:nvCxnSpPr>
            <p:cNvPr id="40" name="Přímá spojnice se šipkou 39"/>
            <p:cNvCxnSpPr>
              <a:stCxn id="28" idx="2"/>
            </p:cNvCxnSpPr>
            <p:nvPr/>
          </p:nvCxnSpPr>
          <p:spPr>
            <a:xfrm flipH="1">
              <a:off x="3521242" y="2547335"/>
              <a:ext cx="3183" cy="1601745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/>
            <p:cNvCxnSpPr/>
            <p:nvPr/>
          </p:nvCxnSpPr>
          <p:spPr>
            <a:xfrm>
              <a:off x="4868008" y="2535268"/>
              <a:ext cx="0" cy="16138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se šipkou 50"/>
            <p:cNvCxnSpPr>
              <a:stCxn id="31" idx="2"/>
            </p:cNvCxnSpPr>
            <p:nvPr/>
          </p:nvCxnSpPr>
          <p:spPr>
            <a:xfrm>
              <a:off x="6667860" y="3039325"/>
              <a:ext cx="7913" cy="1109755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/>
            <p:cNvCxnSpPr>
              <a:stCxn id="32" idx="2"/>
            </p:cNvCxnSpPr>
            <p:nvPr/>
          </p:nvCxnSpPr>
          <p:spPr>
            <a:xfrm>
              <a:off x="8716907" y="3039325"/>
              <a:ext cx="47293" cy="11097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/>
            <p:cNvCxnSpPr>
              <a:endCxn id="37" idx="0"/>
            </p:cNvCxnSpPr>
            <p:nvPr/>
          </p:nvCxnSpPr>
          <p:spPr>
            <a:xfrm>
              <a:off x="3643472" y="4365104"/>
              <a:ext cx="0" cy="68346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58"/>
            <p:cNvCxnSpPr>
              <a:endCxn id="38" idx="0"/>
            </p:cNvCxnSpPr>
            <p:nvPr/>
          </p:nvCxnSpPr>
          <p:spPr>
            <a:xfrm>
              <a:off x="4967624" y="4365104"/>
              <a:ext cx="2382" cy="682868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59"/>
            <p:cNvCxnSpPr/>
            <p:nvPr/>
          </p:nvCxnSpPr>
          <p:spPr>
            <a:xfrm>
              <a:off x="2743016" y="3389259"/>
              <a:ext cx="781409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se šipkou 61"/>
            <p:cNvCxnSpPr/>
            <p:nvPr/>
          </p:nvCxnSpPr>
          <p:spPr>
            <a:xfrm>
              <a:off x="3524425" y="3389259"/>
              <a:ext cx="1343583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ovéPole 62"/>
            <p:cNvSpPr txBox="1"/>
            <p:nvPr/>
          </p:nvSpPr>
          <p:spPr>
            <a:xfrm>
              <a:off x="2892417" y="3082076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72 h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>
              <a:off x="3875925" y="3089621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72 h</a:t>
              </a:r>
            </a:p>
          </p:txBody>
        </p:sp>
        <p:cxnSp>
          <p:nvCxnSpPr>
            <p:cNvPr id="66" name="Přímá spojnice se šipkou 65"/>
            <p:cNvCxnSpPr/>
            <p:nvPr/>
          </p:nvCxnSpPr>
          <p:spPr>
            <a:xfrm>
              <a:off x="2762762" y="2967316"/>
              <a:ext cx="2105246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2873519" y="2657334"/>
              <a:ext cx="542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72 h</a:t>
              </a:r>
            </a:p>
          </p:txBody>
        </p:sp>
        <p:cxnSp>
          <p:nvCxnSpPr>
            <p:cNvPr id="69" name="Přímá spojnice se šipkou 68"/>
            <p:cNvCxnSpPr>
              <a:stCxn id="33" idx="2"/>
            </p:cNvCxnSpPr>
            <p:nvPr/>
          </p:nvCxnSpPr>
          <p:spPr>
            <a:xfrm flipH="1">
              <a:off x="5713481" y="1785217"/>
              <a:ext cx="17867" cy="2363863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se šipkou 70"/>
            <p:cNvCxnSpPr/>
            <p:nvPr/>
          </p:nvCxnSpPr>
          <p:spPr>
            <a:xfrm>
              <a:off x="7711568" y="1785217"/>
              <a:ext cx="0" cy="2363863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/>
            <p:cNvCxnSpPr/>
            <p:nvPr/>
          </p:nvCxnSpPr>
          <p:spPr>
            <a:xfrm>
              <a:off x="9704477" y="1785215"/>
              <a:ext cx="10287" cy="2366788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Přímá spojnice se šipkou 72"/>
            <p:cNvCxnSpPr/>
            <p:nvPr/>
          </p:nvCxnSpPr>
          <p:spPr>
            <a:xfrm>
              <a:off x="3524425" y="3647800"/>
              <a:ext cx="3151348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ovéPole 74"/>
            <p:cNvSpPr txBox="1"/>
            <p:nvPr/>
          </p:nvSpPr>
          <p:spPr>
            <a:xfrm>
              <a:off x="4871584" y="3417104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měsíc</a:t>
              </a:r>
            </a:p>
          </p:txBody>
        </p:sp>
        <p:cxnSp>
          <p:nvCxnSpPr>
            <p:cNvPr id="76" name="Přímá spojnice se šipkou 75"/>
            <p:cNvCxnSpPr/>
            <p:nvPr/>
          </p:nvCxnSpPr>
          <p:spPr>
            <a:xfrm flipV="1">
              <a:off x="3503822" y="3784084"/>
              <a:ext cx="5260378" cy="28767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  <a:alpha val="6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ovéPole 77"/>
            <p:cNvSpPr txBox="1"/>
            <p:nvPr/>
          </p:nvSpPr>
          <p:spPr>
            <a:xfrm>
              <a:off x="7729704" y="3523635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 měsíce</a:t>
              </a:r>
            </a:p>
          </p:txBody>
        </p:sp>
        <p:cxnSp>
          <p:nvCxnSpPr>
            <p:cNvPr id="82" name="Přímá spojnice se šipkou 81"/>
            <p:cNvCxnSpPr/>
            <p:nvPr/>
          </p:nvCxnSpPr>
          <p:spPr>
            <a:xfrm>
              <a:off x="5731348" y="2289106"/>
              <a:ext cx="1980220" cy="0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římá spojnice se šipkou 83"/>
            <p:cNvCxnSpPr/>
            <p:nvPr/>
          </p:nvCxnSpPr>
          <p:spPr>
            <a:xfrm flipV="1">
              <a:off x="6675773" y="3391819"/>
              <a:ext cx="3052019" cy="7545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se šipkou 85"/>
            <p:cNvCxnSpPr/>
            <p:nvPr/>
          </p:nvCxnSpPr>
          <p:spPr>
            <a:xfrm flipV="1">
              <a:off x="8791688" y="3759403"/>
              <a:ext cx="912789" cy="1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ovéPole 87"/>
            <p:cNvSpPr txBox="1"/>
            <p:nvPr/>
          </p:nvSpPr>
          <p:spPr>
            <a:xfrm>
              <a:off x="8791688" y="3163595"/>
              <a:ext cx="447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2M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8799121" y="3523635"/>
              <a:ext cx="447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2M</a:t>
              </a:r>
            </a:p>
          </p:txBody>
        </p:sp>
        <p:cxnSp>
          <p:nvCxnSpPr>
            <p:cNvPr id="177152" name="Přímá spojnice se šipkou 177151"/>
            <p:cNvCxnSpPr/>
            <p:nvPr/>
          </p:nvCxnSpPr>
          <p:spPr>
            <a:xfrm>
              <a:off x="2743016" y="4941168"/>
              <a:ext cx="2224608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154" name="Přímá spojnice se šipkou 177153"/>
            <p:cNvCxnSpPr/>
            <p:nvPr/>
          </p:nvCxnSpPr>
          <p:spPr>
            <a:xfrm>
              <a:off x="2743016" y="4797152"/>
              <a:ext cx="900456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156" name="Přímá spojnice se šipkou 177155"/>
            <p:cNvCxnSpPr/>
            <p:nvPr/>
          </p:nvCxnSpPr>
          <p:spPr>
            <a:xfrm>
              <a:off x="3643472" y="4797152"/>
              <a:ext cx="1324152" cy="0"/>
            </a:xfrm>
            <a:prstGeom prst="straightConnector1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172" name="Pravoúhlá spojnice 177171"/>
            <p:cNvCxnSpPr/>
            <p:nvPr/>
          </p:nvCxnSpPr>
          <p:spPr>
            <a:xfrm flipV="1">
              <a:off x="4967624" y="3983421"/>
              <a:ext cx="1708148" cy="531002"/>
            </a:xfrm>
            <a:prstGeom prst="bentConnector3">
              <a:avLst/>
            </a:prstGeom>
            <a:ln w="285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174" name="Pravoúhlá spojnice 177173"/>
            <p:cNvCxnSpPr/>
            <p:nvPr/>
          </p:nvCxnSpPr>
          <p:spPr>
            <a:xfrm flipV="1">
              <a:off x="4975264" y="4007840"/>
              <a:ext cx="3761449" cy="698699"/>
            </a:xfrm>
            <a:prstGeom prst="bentConnector3">
              <a:avLst/>
            </a:prstGeom>
            <a:ln w="28575">
              <a:solidFill>
                <a:schemeClr val="accent6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ovéPole 120"/>
            <p:cNvSpPr txBox="1"/>
            <p:nvPr/>
          </p:nvSpPr>
          <p:spPr>
            <a:xfrm>
              <a:off x="5830167" y="3737737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měsíc</a:t>
              </a:r>
            </a:p>
          </p:txBody>
        </p:sp>
        <p:sp>
          <p:nvSpPr>
            <p:cNvPr id="122" name="TextovéPole 121"/>
            <p:cNvSpPr txBox="1"/>
            <p:nvPr/>
          </p:nvSpPr>
          <p:spPr>
            <a:xfrm>
              <a:off x="7724695" y="3770683"/>
              <a:ext cx="9412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 měsíce</a:t>
              </a:r>
            </a:p>
          </p:txBody>
        </p:sp>
        <p:sp>
          <p:nvSpPr>
            <p:cNvPr id="177181" name="TextovéPole 177180"/>
            <p:cNvSpPr txBox="1"/>
            <p:nvPr/>
          </p:nvSpPr>
          <p:spPr>
            <a:xfrm>
              <a:off x="7465064" y="4994700"/>
              <a:ext cx="263886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Tok hlášení je spuštěn: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fyzickou osobou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 nedříve, max. 72 h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organizaci </a:t>
              </a:r>
              <a:endParaRPr lang="cs-CZ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ÚZPLN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cs-CZ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hlinkClick r:id="rId5" action="ppaction://hlinksldjump"/>
                </a:rPr>
                <a:t>Vložení do národní dB</a:t>
              </a:r>
              <a:endParaRPr lang="cs-CZ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1213164" y="201695"/>
              <a:ext cx="9306963" cy="5847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3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HLÁŠENÍ UDÁLOSTÍ PODLE NAŘÍZENÍ 376/2014</a:t>
              </a:r>
              <a:endPara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8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796705" y="188005"/>
            <a:ext cx="10809838" cy="977201"/>
            <a:chOff x="796705" y="188005"/>
            <a:chExt cx="10809838" cy="977201"/>
          </a:xfrm>
        </p:grpSpPr>
        <p:sp>
          <p:nvSpPr>
            <p:cNvPr id="2" name="Obdélník 1"/>
            <p:cNvSpPr/>
            <p:nvPr/>
          </p:nvSpPr>
          <p:spPr>
            <a:xfrm>
              <a:off x="881839" y="188005"/>
              <a:ext cx="10483516" cy="5232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28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hlinkClick r:id="rId3" action="ppaction://hlinkfile"/>
                </a:rPr>
                <a:t>FORMULÁŘ – POVINNÉ HLÁŠENÍ PRO WEB UZPLN</a:t>
              </a:r>
              <a:endParaRPr lang="cs-CZ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796705" y="795874"/>
              <a:ext cx="10809838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chemeClr val="bg1"/>
                  </a:solidFill>
                </a:rPr>
                <a:t>Formulář splňuje požadavek na kompatibilitu s ECCAIRS databází a taxonomií ADREP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>
            <a:hlinkClick r:id="rId4"/>
          </p:cNvPr>
          <p:cNvSpPr txBox="1"/>
          <p:nvPr/>
        </p:nvSpPr>
        <p:spPr>
          <a:xfrm>
            <a:off x="1266879" y="5773506"/>
            <a:ext cx="172034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/>
              </a:rPr>
              <a:t>www.uzpln.cz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402920" y="1275726"/>
            <a:ext cx="1441864" cy="4151174"/>
            <a:chOff x="1402920" y="1275726"/>
            <a:chExt cx="1441864" cy="4151174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2920" y="2932556"/>
              <a:ext cx="1435465" cy="2494344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1409319" y="1275726"/>
              <a:ext cx="1435465" cy="12003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Společná povinná datová pole</a:t>
              </a:r>
              <a:endParaRPr lang="cs-CZ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160938" y="1309960"/>
            <a:ext cx="5609595" cy="4174065"/>
            <a:chOff x="4160938" y="1309960"/>
            <a:chExt cx="5609595" cy="4174065"/>
          </a:xfrm>
        </p:grpSpPr>
        <p:sp>
          <p:nvSpPr>
            <p:cNvPr id="17" name="TextovéPole 16"/>
            <p:cNvSpPr txBox="1"/>
            <p:nvPr/>
          </p:nvSpPr>
          <p:spPr>
            <a:xfrm>
              <a:off x="4183357" y="1309960"/>
              <a:ext cx="558717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Specifická povinná datová pole – týkající se:</a:t>
              </a:r>
              <a:endParaRPr lang="cs-CZ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024" y="2251142"/>
              <a:ext cx="2203477" cy="1108268"/>
            </a:xfrm>
            <a:prstGeom prst="rect">
              <a:avLst/>
            </a:prstGeom>
          </p:spPr>
        </p:pic>
        <p:sp>
          <p:nvSpPr>
            <p:cNvPr id="18" name="TextovéPole 17"/>
            <p:cNvSpPr txBox="1"/>
            <p:nvPr/>
          </p:nvSpPr>
          <p:spPr>
            <a:xfrm>
              <a:off x="4170729" y="1807763"/>
              <a:ext cx="2200351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letadla</a:t>
              </a:r>
              <a:endParaRPr lang="cs-CZ" dirty="0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24" y="2251142"/>
              <a:ext cx="2163809" cy="1108268"/>
            </a:xfrm>
            <a:prstGeom prst="rect">
              <a:avLst/>
            </a:prstGeom>
          </p:spPr>
        </p:pic>
        <p:sp>
          <p:nvSpPr>
            <p:cNvPr id="19" name="TextovéPole 18"/>
            <p:cNvSpPr txBox="1"/>
            <p:nvPr/>
          </p:nvSpPr>
          <p:spPr>
            <a:xfrm>
              <a:off x="7594096" y="1807763"/>
              <a:ext cx="2176437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LNS</a:t>
              </a:r>
              <a:endParaRPr lang="cs-CZ" dirty="0"/>
            </a:p>
          </p:txBody>
        </p:sp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938" y="4269136"/>
              <a:ext cx="2210142" cy="1214889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4170729" y="3556919"/>
              <a:ext cx="2200351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letiště</a:t>
              </a:r>
              <a:endParaRPr lang="cs-CZ" dirty="0"/>
            </a:p>
          </p:txBody>
        </p:sp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096" y="4269135"/>
              <a:ext cx="2163809" cy="1214889"/>
            </a:xfrm>
            <a:prstGeom prst="rect">
              <a:avLst/>
            </a:prstGeom>
          </p:spPr>
        </p:pic>
        <p:sp>
          <p:nvSpPr>
            <p:cNvPr id="23" name="TextovéPole 22"/>
            <p:cNvSpPr txBox="1"/>
            <p:nvPr/>
          </p:nvSpPr>
          <p:spPr>
            <a:xfrm>
              <a:off x="7594096" y="3556919"/>
              <a:ext cx="2176437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poškození letadla či zranění osob 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02789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96705" y="188005"/>
            <a:ext cx="10809838" cy="5954833"/>
            <a:chOff x="796705" y="188005"/>
            <a:chExt cx="10809838" cy="5954833"/>
          </a:xfrm>
        </p:grpSpPr>
        <p:grpSp>
          <p:nvGrpSpPr>
            <p:cNvPr id="7" name="Skupina 6"/>
            <p:cNvGrpSpPr/>
            <p:nvPr/>
          </p:nvGrpSpPr>
          <p:grpSpPr>
            <a:xfrm>
              <a:off x="796705" y="188005"/>
              <a:ext cx="10809838" cy="977201"/>
              <a:chOff x="796705" y="188005"/>
              <a:chExt cx="10809838" cy="977201"/>
            </a:xfrm>
          </p:grpSpPr>
          <p:sp>
            <p:nvSpPr>
              <p:cNvPr id="2" name="Obdélník 1"/>
              <p:cNvSpPr/>
              <p:nvPr/>
            </p:nvSpPr>
            <p:spPr>
              <a:xfrm>
                <a:off x="881839" y="188005"/>
                <a:ext cx="10483516" cy="5232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28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hlinkClick r:id="rId3" action="ppaction://hlinkfile"/>
                  </a:rPr>
                  <a:t>FORMULÁŘ – POVINNÉ HLÁŠENÍ PRO WEB UZPLN</a:t>
                </a:r>
                <a:endParaRPr lang="cs-CZ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796705" y="795874"/>
                <a:ext cx="10809838" cy="3693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chemeClr val="bg1"/>
                    </a:solidFill>
                  </a:rPr>
                  <a:t>Formulář splňuje požadavek na kompatibilitu s ECCAIRS databází a taxonomií ADREP</a:t>
                </a:r>
                <a:endParaRPr lang="cs-CZ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ovéPole 2">
              <a:hlinkClick r:id="rId4"/>
            </p:cNvPr>
            <p:cNvSpPr txBox="1"/>
            <p:nvPr/>
          </p:nvSpPr>
          <p:spPr>
            <a:xfrm>
              <a:off x="1266879" y="5773506"/>
              <a:ext cx="172034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hlinkClick r:id="rId4"/>
                </a:rPr>
                <a:t>www.uzpln.cz</a:t>
              </a:r>
              <a:endParaRPr lang="cs-CZ" dirty="0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1402920" y="1275726"/>
              <a:ext cx="1441864" cy="4151174"/>
              <a:chOff x="1402920" y="1275726"/>
              <a:chExt cx="1441864" cy="4151174"/>
            </a:xfrm>
          </p:grpSpPr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920" y="2932556"/>
                <a:ext cx="1435465" cy="2494344"/>
              </a:xfrm>
              <a:prstGeom prst="rect">
                <a:avLst/>
              </a:prstGeom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1409319" y="1275726"/>
                <a:ext cx="1435465" cy="120032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Společná povinná datová pole</a:t>
                </a:r>
                <a:endParaRPr lang="cs-CZ" dirty="0"/>
              </a:p>
            </p:txBody>
          </p:sp>
        </p:grpSp>
        <p:sp>
          <p:nvSpPr>
            <p:cNvPr id="17" name="TextovéPole 16"/>
            <p:cNvSpPr txBox="1"/>
            <p:nvPr/>
          </p:nvSpPr>
          <p:spPr>
            <a:xfrm>
              <a:off x="3913850" y="1275726"/>
              <a:ext cx="558717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Specifická povinná datová pole – týkající se:</a:t>
              </a:r>
              <a:endParaRPr lang="cs-CZ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517" y="2216908"/>
              <a:ext cx="2203477" cy="1108268"/>
            </a:xfrm>
            <a:prstGeom prst="rect">
              <a:avLst/>
            </a:prstGeom>
          </p:spPr>
        </p:pic>
        <p:sp>
          <p:nvSpPr>
            <p:cNvPr id="18" name="TextovéPole 17"/>
            <p:cNvSpPr txBox="1"/>
            <p:nvPr/>
          </p:nvSpPr>
          <p:spPr>
            <a:xfrm>
              <a:off x="3901222" y="1773529"/>
              <a:ext cx="2200351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letadla</a:t>
              </a:r>
              <a:endParaRPr lang="cs-CZ" dirty="0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7217" y="2216908"/>
              <a:ext cx="2163809" cy="1108268"/>
            </a:xfrm>
            <a:prstGeom prst="rect">
              <a:avLst/>
            </a:prstGeom>
          </p:spPr>
        </p:pic>
        <p:sp>
          <p:nvSpPr>
            <p:cNvPr id="19" name="TextovéPole 18"/>
            <p:cNvSpPr txBox="1"/>
            <p:nvPr/>
          </p:nvSpPr>
          <p:spPr>
            <a:xfrm>
              <a:off x="7324589" y="1773529"/>
              <a:ext cx="2176437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LNS</a:t>
              </a:r>
              <a:endParaRPr lang="cs-CZ" dirty="0"/>
            </a:p>
          </p:txBody>
        </p:sp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431" y="4234902"/>
              <a:ext cx="2210142" cy="1214889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3901222" y="3522685"/>
              <a:ext cx="2200351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letiště</a:t>
              </a:r>
              <a:endParaRPr lang="cs-CZ" dirty="0"/>
            </a:p>
          </p:txBody>
        </p:sp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589" y="4234901"/>
              <a:ext cx="2163809" cy="1214889"/>
            </a:xfrm>
            <a:prstGeom prst="rect">
              <a:avLst/>
            </a:prstGeom>
          </p:spPr>
        </p:pic>
        <p:sp>
          <p:nvSpPr>
            <p:cNvPr id="23" name="TextovéPole 22"/>
            <p:cNvSpPr txBox="1"/>
            <p:nvPr/>
          </p:nvSpPr>
          <p:spPr>
            <a:xfrm>
              <a:off x="7324589" y="3522685"/>
              <a:ext cx="2176437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poškození letadla či zranění osob </a:t>
              </a:r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079558" y="5773506"/>
            <a:ext cx="3064886" cy="734445"/>
            <a:chOff x="5079558" y="5773506"/>
            <a:chExt cx="3064886" cy="734445"/>
          </a:xfrm>
        </p:grpSpPr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558" y="5773506"/>
              <a:ext cx="3064886" cy="734445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080445" y="6102032"/>
              <a:ext cx="106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hlinkClick r:id="rId11" action="ppaction://hlinkfile"/>
                </a:rPr>
                <a:t>ODESLAT</a:t>
              </a:r>
              <a:endParaRPr lang="cs-CZ" sz="16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939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96705" y="188005"/>
            <a:ext cx="10809838" cy="5954833"/>
            <a:chOff x="796705" y="188005"/>
            <a:chExt cx="10809838" cy="5954833"/>
          </a:xfrm>
        </p:grpSpPr>
        <p:grpSp>
          <p:nvGrpSpPr>
            <p:cNvPr id="7" name="Skupina 6"/>
            <p:cNvGrpSpPr/>
            <p:nvPr/>
          </p:nvGrpSpPr>
          <p:grpSpPr>
            <a:xfrm>
              <a:off x="796705" y="188005"/>
              <a:ext cx="10809838" cy="977201"/>
              <a:chOff x="796705" y="188005"/>
              <a:chExt cx="10809838" cy="977201"/>
            </a:xfrm>
          </p:grpSpPr>
          <p:sp>
            <p:nvSpPr>
              <p:cNvPr id="2" name="Obdélník 1"/>
              <p:cNvSpPr/>
              <p:nvPr/>
            </p:nvSpPr>
            <p:spPr>
              <a:xfrm>
                <a:off x="881839" y="188005"/>
                <a:ext cx="10483516" cy="5232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cs-CZ" sz="28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hlinkClick r:id="rId3" action="ppaction://hlinkfile"/>
                  </a:rPr>
                  <a:t>FORMULÁŘ – POVINNÉ HLÁŠENÍ PRO WEB UZPLN</a:t>
                </a:r>
                <a:endParaRPr lang="cs-CZ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" name="TextovéPole 5"/>
              <p:cNvSpPr txBox="1"/>
              <p:nvPr/>
            </p:nvSpPr>
            <p:spPr>
              <a:xfrm>
                <a:off x="796705" y="795874"/>
                <a:ext cx="10809838" cy="3693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cs-CZ" b="1" dirty="0" smtClean="0">
                    <a:solidFill>
                      <a:schemeClr val="bg1"/>
                    </a:solidFill>
                  </a:rPr>
                  <a:t>Formulář splňuje požadavek na kompatibilitu s ECCAIRS databází a taxonomií ADREP</a:t>
                </a:r>
                <a:endParaRPr lang="cs-CZ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ovéPole 2">
              <a:hlinkClick r:id="rId4"/>
            </p:cNvPr>
            <p:cNvSpPr txBox="1"/>
            <p:nvPr/>
          </p:nvSpPr>
          <p:spPr>
            <a:xfrm>
              <a:off x="1266879" y="5773506"/>
              <a:ext cx="1720343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dirty="0" smtClean="0">
                  <a:hlinkClick r:id="rId4"/>
                </a:rPr>
                <a:t>www.uzpln.cz</a:t>
              </a:r>
              <a:endParaRPr lang="cs-CZ" dirty="0"/>
            </a:p>
          </p:txBody>
        </p:sp>
        <p:grpSp>
          <p:nvGrpSpPr>
            <p:cNvPr id="5" name="Skupina 4"/>
            <p:cNvGrpSpPr/>
            <p:nvPr/>
          </p:nvGrpSpPr>
          <p:grpSpPr>
            <a:xfrm>
              <a:off x="1402920" y="1275726"/>
              <a:ext cx="1441864" cy="4151174"/>
              <a:chOff x="1402920" y="1275726"/>
              <a:chExt cx="1441864" cy="4151174"/>
            </a:xfrm>
          </p:grpSpPr>
          <p:pic>
            <p:nvPicPr>
              <p:cNvPr id="9" name="Obrázek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2920" y="2932556"/>
                <a:ext cx="1435465" cy="2494344"/>
              </a:xfrm>
              <a:prstGeom prst="rect">
                <a:avLst/>
              </a:prstGeom>
            </p:spPr>
          </p:pic>
          <p:sp>
            <p:nvSpPr>
              <p:cNvPr id="10" name="TextovéPole 9"/>
              <p:cNvSpPr txBox="1"/>
              <p:nvPr/>
            </p:nvSpPr>
            <p:spPr>
              <a:xfrm>
                <a:off x="1409319" y="1275726"/>
                <a:ext cx="1435465" cy="120032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 smtClean="0"/>
                  <a:t>Společná povinná datová pole</a:t>
                </a:r>
                <a:endParaRPr lang="cs-CZ" dirty="0"/>
              </a:p>
            </p:txBody>
          </p:sp>
        </p:grpSp>
        <p:sp>
          <p:nvSpPr>
            <p:cNvPr id="17" name="TextovéPole 16"/>
            <p:cNvSpPr txBox="1"/>
            <p:nvPr/>
          </p:nvSpPr>
          <p:spPr>
            <a:xfrm>
              <a:off x="4183357" y="1309960"/>
              <a:ext cx="5587176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Specifická povinná datová pole – týkající se:</a:t>
              </a:r>
              <a:endParaRPr lang="cs-CZ" dirty="0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024" y="2251142"/>
              <a:ext cx="2203477" cy="1108268"/>
            </a:xfrm>
            <a:prstGeom prst="rect">
              <a:avLst/>
            </a:prstGeom>
          </p:spPr>
        </p:pic>
        <p:sp>
          <p:nvSpPr>
            <p:cNvPr id="18" name="TextovéPole 17"/>
            <p:cNvSpPr txBox="1"/>
            <p:nvPr/>
          </p:nvSpPr>
          <p:spPr>
            <a:xfrm>
              <a:off x="4170729" y="1807763"/>
              <a:ext cx="2200351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letadla</a:t>
              </a:r>
              <a:endParaRPr lang="cs-CZ" dirty="0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724" y="2251142"/>
              <a:ext cx="2163809" cy="1108268"/>
            </a:xfrm>
            <a:prstGeom prst="rect">
              <a:avLst/>
            </a:prstGeom>
          </p:spPr>
        </p:pic>
        <p:sp>
          <p:nvSpPr>
            <p:cNvPr id="19" name="TextovéPole 18"/>
            <p:cNvSpPr txBox="1"/>
            <p:nvPr/>
          </p:nvSpPr>
          <p:spPr>
            <a:xfrm>
              <a:off x="7594096" y="1807763"/>
              <a:ext cx="2176437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LNS</a:t>
              </a:r>
              <a:endParaRPr lang="cs-CZ" dirty="0"/>
            </a:p>
          </p:txBody>
        </p:sp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0938" y="4269136"/>
              <a:ext cx="2210142" cy="1214889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4170729" y="3556919"/>
              <a:ext cx="2200351" cy="3693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letiště</a:t>
              </a:r>
              <a:endParaRPr lang="cs-CZ" dirty="0"/>
            </a:p>
          </p:txBody>
        </p:sp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4096" y="4269135"/>
              <a:ext cx="2163809" cy="1214889"/>
            </a:xfrm>
            <a:prstGeom prst="rect">
              <a:avLst/>
            </a:prstGeom>
          </p:spPr>
        </p:pic>
        <p:sp>
          <p:nvSpPr>
            <p:cNvPr id="23" name="TextovéPole 22"/>
            <p:cNvSpPr txBox="1"/>
            <p:nvPr/>
          </p:nvSpPr>
          <p:spPr>
            <a:xfrm>
              <a:off x="7594096" y="3556919"/>
              <a:ext cx="2176437" cy="64633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poškození letadla či zranění osob </a:t>
              </a:r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5611114" y="5773515"/>
            <a:ext cx="3064886" cy="734445"/>
            <a:chOff x="5611114" y="5773515"/>
            <a:chExt cx="3064886" cy="734445"/>
          </a:xfrm>
        </p:grpSpPr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114" y="5773515"/>
              <a:ext cx="3064886" cy="734445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6002401" y="6126014"/>
              <a:ext cx="24032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hlinkClick r:id="rId11" action="ppaction://hlinkfile"/>
                </a:rPr>
                <a:t>ODESLAT ORGANIZACI</a:t>
              </a:r>
              <a:endParaRPr lang="cs-CZ" sz="16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153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58071" y="287765"/>
            <a:ext cx="845240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PŘESTUPKY A SANKCE</a:t>
            </a:r>
            <a:endParaRPr lang="cs-CZ" sz="3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26942" y="1298642"/>
            <a:ext cx="1011466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Stávající zákon číslo 49/1997 Sb., o civilním letectví  řeší přestupky fyzických a správní delikty právnických a podnikajících fyzických osob ve vztahu k  Nařízení číslo 996/2010.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26941" y="3173703"/>
            <a:ext cx="1011466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Připravovaná novela zákona číslo 49/1997 Sb., o civilním letectví  rozšiřuje oblast přestupků a správních deliktů fyzických a právnických osob ve vztahu k  Nařízení číslo 376/2014.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26941" y="4679434"/>
            <a:ext cx="1011466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Součástí stávající i připravované zákonné úpravy jsou sankce ukládané v přestupkovém nebo správním řízení spočívající v uložení pokuty nebo zákazu činnosti.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993090" y="6000499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3"/>
              </a:rPr>
              <a:t>www.mdcr.cz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542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717938" y="1838940"/>
            <a:ext cx="8102350" cy="2816119"/>
            <a:chOff x="2038780" y="3138350"/>
            <a:chExt cx="8102350" cy="2816119"/>
          </a:xfrm>
        </p:grpSpPr>
        <p:sp>
          <p:nvSpPr>
            <p:cNvPr id="19" name="Obdélník 18"/>
            <p:cNvSpPr/>
            <p:nvPr/>
          </p:nvSpPr>
          <p:spPr>
            <a:xfrm>
              <a:off x="6183086" y="4957244"/>
              <a:ext cx="395804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28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Děkuji za pozornost.</a:t>
              </a:r>
              <a:endParaRPr lang="cs-CZ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780" y="3138350"/>
              <a:ext cx="2523535" cy="2816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15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242664" y="746671"/>
            <a:ext cx="8449143" cy="5462106"/>
            <a:chOff x="242664" y="746671"/>
            <a:chExt cx="8449143" cy="5462106"/>
          </a:xfrm>
        </p:grpSpPr>
        <p:sp>
          <p:nvSpPr>
            <p:cNvPr id="18" name="Zahnutá šipka doleva 17"/>
            <p:cNvSpPr/>
            <p:nvPr/>
          </p:nvSpPr>
          <p:spPr>
            <a:xfrm rot="16395028">
              <a:off x="3825770" y="-1173829"/>
              <a:ext cx="1681348" cy="5522348"/>
            </a:xfrm>
            <a:prstGeom prst="curvedLeftArrow">
              <a:avLst>
                <a:gd name="adj1" fmla="val 15207"/>
                <a:gd name="adj2" fmla="val 22616"/>
                <a:gd name="adj3" fmla="val 36934"/>
              </a:avLst>
            </a:prstGeom>
            <a:solidFill>
              <a:schemeClr val="tx2">
                <a:lumMod val="60000"/>
                <a:lumOff val="40000"/>
              </a:schemeClr>
            </a:solidFill>
            <a:effectLst>
              <a:glow rad="101600">
                <a:schemeClr val="accent1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64" y="3539458"/>
              <a:ext cx="3523091" cy="1061884"/>
            </a:xfrm>
            <a:prstGeom prst="rect">
              <a:avLst/>
            </a:prstGeom>
          </p:spPr>
        </p:pic>
        <p:sp>
          <p:nvSpPr>
            <p:cNvPr id="16" name="Zahnutá šipka doleva 15"/>
            <p:cNvSpPr/>
            <p:nvPr/>
          </p:nvSpPr>
          <p:spPr>
            <a:xfrm rot="5400000">
              <a:off x="3671570" y="2614639"/>
              <a:ext cx="1607434" cy="5580842"/>
            </a:xfrm>
            <a:prstGeom prst="curvedLeftArrow">
              <a:avLst>
                <a:gd name="adj1" fmla="val 11487"/>
                <a:gd name="adj2" fmla="val 50000"/>
                <a:gd name="adj3" fmla="val 50993"/>
              </a:avLst>
            </a:prstGeom>
            <a:solidFill>
              <a:schemeClr val="tx2">
                <a:lumMod val="60000"/>
                <a:lumOff val="40000"/>
              </a:schemeClr>
            </a:solidFill>
            <a:effectLst>
              <a:glow rad="101600">
                <a:schemeClr val="accent1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4" name="Vodorovný svitek 13"/>
            <p:cNvSpPr/>
            <p:nvPr/>
          </p:nvSpPr>
          <p:spPr>
            <a:xfrm>
              <a:off x="909168" y="2028581"/>
              <a:ext cx="1905753" cy="2065525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Začlenění informací do centrální </a:t>
              </a:r>
              <a:r>
                <a:rPr lang="cs-CZ" b="1" dirty="0" smtClean="0">
                  <a:solidFill>
                    <a:schemeClr val="accent5">
                      <a:lumMod val="75000"/>
                    </a:schemeClr>
                  </a:solidFill>
                  <a:hlinkClick r:id="rId4"/>
                  <a:hlinkMouseOver r:id="" action="ppaction://hlinkshowjump?jump=nextslide"/>
                </a:rPr>
                <a:t>evropské evidence</a:t>
              </a:r>
              <a:endParaRPr lang="cs-CZ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7912" y="2336575"/>
              <a:ext cx="2543895" cy="2405765"/>
            </a:xfrm>
            <a:prstGeom prst="rect">
              <a:avLst/>
            </a:prstGeom>
            <a:effectLst>
              <a:softEdge rad="317500"/>
            </a:effectLst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62398222"/>
              </p:ext>
            </p:extLst>
          </p:nvPr>
        </p:nvGraphicFramePr>
        <p:xfrm>
          <a:off x="3451123" y="984914"/>
          <a:ext cx="8063544" cy="5695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Obdélník 1"/>
          <p:cNvSpPr/>
          <p:nvPr/>
        </p:nvSpPr>
        <p:spPr>
          <a:xfrm>
            <a:off x="3451123" y="177463"/>
            <a:ext cx="570717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 ŘEŠÍ NAŘÍZENÍ  376/2014</a:t>
            </a:r>
            <a:endParaRPr lang="cs-C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93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1DD974-25AB-49E3-BE6A-9A2924C0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51DD974-25AB-49E3-BE6A-9A2924C0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51DD974-25AB-49E3-BE6A-9A2924C0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51DD974-25AB-49E3-BE6A-9A2924C0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051DD974-25AB-49E3-BE6A-9A2924C03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589C4E-7C3B-4E76-8ADC-FB8A6FAC3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85589C4E-7C3B-4E76-8ADC-FB8A6FAC3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85589C4E-7C3B-4E76-8ADC-FB8A6FAC3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85589C4E-7C3B-4E76-8ADC-FB8A6FAC3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85589C4E-7C3B-4E76-8ADC-FB8A6FAC3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37CE8A-079D-4B39-9BB0-940CBB2C1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C37CE8A-079D-4B39-9BB0-940CBB2C1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C37CE8A-079D-4B39-9BB0-940CBB2C1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C37CE8A-079D-4B39-9BB0-940CBB2C1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BC37CE8A-079D-4B39-9BB0-940CBB2C1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C2812B-B2F3-48E5-8182-89A8F8EAE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F4C2812B-B2F3-48E5-8182-89A8F8EAE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F4C2812B-B2F3-48E5-8182-89A8F8EAE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F4C2812B-B2F3-48E5-8182-89A8F8EAE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F4C2812B-B2F3-48E5-8182-89A8F8EAE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E0FE32-1552-4FE0-812E-B77205491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A7E0FE32-1552-4FE0-812E-B77205491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A7E0FE32-1552-4FE0-812E-B77205491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A7E0FE32-1552-4FE0-812E-B77205491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A7E0FE32-1552-4FE0-812E-B77205491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86A361-7514-44D9-A4A9-307929BB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C86A361-7514-44D9-A4A9-307929BB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86A361-7514-44D9-A4A9-307929BB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4C86A361-7514-44D9-A4A9-307929BB6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4C86A361-7514-44D9-A4A9-307929BB6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EFE613-5DD4-49CD-B184-A610BB7DF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6BEFE613-5DD4-49CD-B184-A610BB7DF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6BEFE613-5DD4-49CD-B184-A610BB7DF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6BEFE613-5DD4-49CD-B184-A610BB7DF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6BEFE613-5DD4-49CD-B184-A610BB7DF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E3769-001C-4B41-BD0C-C04AC58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FD0E3769-001C-4B41-BD0C-C04AC58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D0E3769-001C-4B41-BD0C-C04AC58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D0E3769-001C-4B41-BD0C-C04AC581C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FD0E3769-001C-4B41-BD0C-C04AC581C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774AE1-A490-4671-B016-5BC78A363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E7774AE1-A490-4671-B016-5BC78A363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E7774AE1-A490-4671-B016-5BC78A363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E7774AE1-A490-4671-B016-5BC78A363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graphicEl>
                                              <a:dgm id="{E7774AE1-A490-4671-B016-5BC78A363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6157A6-7B09-4317-8989-8B1223270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16157A6-7B09-4317-8989-8B1223270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716157A6-7B09-4317-8989-8B1223270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716157A6-7B09-4317-8989-8B1223270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716157A6-7B09-4317-8989-8B1223270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201221" y="3197296"/>
            <a:ext cx="9401982" cy="3346379"/>
            <a:chOff x="1221316" y="2620485"/>
            <a:chExt cx="9101724" cy="374955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Vodorovný svitek 14"/>
            <p:cNvSpPr/>
            <p:nvPr/>
          </p:nvSpPr>
          <p:spPr>
            <a:xfrm>
              <a:off x="1221316" y="3319498"/>
              <a:ext cx="1905753" cy="2065525"/>
            </a:xfrm>
            <a:prstGeom prst="horizontalScroll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glow rad="101600">
                <a:schemeClr val="accent1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  <a:hlinkClick r:id="rId3" action="ppaction://hlinkfile"/>
                </a:rPr>
                <a:t>Letadla uvedená v příloze č. II, Nařízení 216/2008: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3225800" y="2620485"/>
              <a:ext cx="7097240" cy="3749558"/>
              <a:chOff x="3225800" y="2620485"/>
              <a:chExt cx="7097240" cy="3749558"/>
            </a:xfrm>
            <a:grpFill/>
          </p:grpSpPr>
          <p:grpSp>
            <p:nvGrpSpPr>
              <p:cNvPr id="26" name="Skupina 25"/>
              <p:cNvGrpSpPr/>
              <p:nvPr/>
            </p:nvGrpSpPr>
            <p:grpSpPr>
              <a:xfrm>
                <a:off x="4777755" y="2620485"/>
                <a:ext cx="5545285" cy="3749558"/>
                <a:chOff x="4777755" y="2620485"/>
                <a:chExt cx="5545285" cy="3749558"/>
              </a:xfrm>
              <a:grpFill/>
            </p:grpSpPr>
            <p:sp>
              <p:nvSpPr>
                <p:cNvPr id="17" name="TextovéPole 16"/>
                <p:cNvSpPr txBox="1"/>
                <p:nvPr/>
              </p:nvSpPr>
              <p:spPr>
                <a:xfrm>
                  <a:off x="5601380" y="4211246"/>
                  <a:ext cx="4622634" cy="413830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b="1" dirty="0" smtClean="0"/>
                    <a:t>Letadla uvedená pod  body a) až  j)</a:t>
                  </a:r>
                </a:p>
              </p:txBody>
            </p:sp>
            <p:pic>
              <p:nvPicPr>
                <p:cNvPr id="19" name="Obrázek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7755" y="3319498"/>
                  <a:ext cx="1314039" cy="64269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0" name="Obrázek 19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32663" y="2620485"/>
                  <a:ext cx="800100" cy="120015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1" name="Obrázek 2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73632" y="3319498"/>
                  <a:ext cx="1149408" cy="642692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2" name="Obrázek 21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82980" y="5613200"/>
                  <a:ext cx="1138154" cy="75684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3" name="Obrázek 22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73632" y="4914296"/>
                  <a:ext cx="1149408" cy="698904"/>
                </a:xfrm>
                <a:prstGeom prst="rect">
                  <a:avLst/>
                </a:prstGeom>
                <a:grpFill/>
              </p:spPr>
            </p:pic>
            <p:pic>
              <p:nvPicPr>
                <p:cNvPr id="24" name="Obrázek 23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7755" y="4914296"/>
                  <a:ext cx="1314659" cy="672325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25" name="Šipka doprava 24"/>
              <p:cNvSpPr/>
              <p:nvPr/>
            </p:nvSpPr>
            <p:spPr>
              <a:xfrm>
                <a:off x="3225800" y="4326467"/>
                <a:ext cx="2031756" cy="197217"/>
              </a:xfrm>
              <a:prstGeom prst="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8" name="Obdélník 17"/>
          <p:cNvSpPr/>
          <p:nvPr/>
        </p:nvSpPr>
        <p:spPr>
          <a:xfrm>
            <a:off x="1849075" y="144589"/>
            <a:ext cx="8106276" cy="544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KOHO SE NAŘÍZENÍ VZTAHUJE ? 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Bublinový popisek se šipkou dolů 4"/>
          <p:cNvSpPr/>
          <p:nvPr/>
        </p:nvSpPr>
        <p:spPr>
          <a:xfrm>
            <a:off x="865968" y="1127229"/>
            <a:ext cx="10642409" cy="2402297"/>
          </a:xfrm>
          <a:prstGeom prst="downArrowCallout">
            <a:avLst>
              <a:gd name="adj1" fmla="val 25000"/>
              <a:gd name="adj2" fmla="val 22341"/>
              <a:gd name="adj3" fmla="val 25000"/>
              <a:gd name="adj4" fmla="val 6497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/>
              <a:t>Rozhodující není druh </a:t>
            </a:r>
            <a:r>
              <a:rPr lang="cs-CZ" sz="2400" b="1" dirty="0" smtClean="0"/>
              <a:t>subjektu nebo činnosti, </a:t>
            </a:r>
            <a:r>
              <a:rPr lang="cs-CZ" sz="2400" b="1" dirty="0"/>
              <a:t>nýbrž charakteristika letadla, jehož se událost týká.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b="1" dirty="0"/>
              <a:t>Letadel, kterých se nařízení netýká </a:t>
            </a:r>
            <a:r>
              <a:rPr lang="cs-CZ" sz="2400" b="1" dirty="0" smtClean="0"/>
              <a:t>řeší článek 3, odstavec 2: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839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271604" y="458915"/>
            <a:ext cx="11642756" cy="9896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SPOLU SOUVISÍ NAŘÍZENÍ č. 996/2010, o šetření LN a Incidentů a č. 376/2014, o hlášení událostí?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64438" y="1964602"/>
            <a:ext cx="10788195" cy="4309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376/2014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vytváří systém povinného  a dobrovolného hlášení událostí v civilním letectví a současně stanovuje: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lasifikaci povinných událostí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podléhajících hlášení (Čl.4, odst.1,)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yjmenovává povinné osoby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(Čl.4, odst.6),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stanovuje minimální rozsah informací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předávaných do systému povinného a dobrovolného hlášení (Příloha I)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 organizacím shromažďovat, hodnotit, zpracovávat, analyzovat a uchovávat údaje o hlášených událostech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(Čl.6, odst.1) </a:t>
            </a:r>
          </a:p>
        </p:txBody>
      </p:sp>
    </p:spTree>
    <p:extLst>
      <p:ext uri="{BB962C8B-B14F-4D97-AF65-F5344CB8AC3E}">
        <p14:creationId xmlns:p14="http://schemas.microsoft.com/office/powerpoint/2010/main" val="31983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667976" y="1919335"/>
            <a:ext cx="10721284" cy="4472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Nařízení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996/2010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řeší oznámení a šetření  leteckých nehod a vážných incidentů v civilním letectví: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efinuje „nehodu“ (LN) a „vážný incident (VI),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kládá povinnost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provádět šetření LN a VI, kromě letadel podle přílohy II, nařízení 216/2008,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dává možnost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orgánu pro šetření šetřit i incidenty nebo LN a VI jiných typů letadel,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cs-CZ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kládá povinnost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každé zúčastněné osobě podat neprodleně oznámení orgánu pro šetření státu, na jehož území k LN nebo VI došlo.</a:t>
            </a:r>
          </a:p>
        </p:txBody>
      </p:sp>
      <p:sp>
        <p:nvSpPr>
          <p:cNvPr id="4" name="Obdélník 3"/>
          <p:cNvSpPr/>
          <p:nvPr/>
        </p:nvSpPr>
        <p:spPr>
          <a:xfrm>
            <a:off x="667976" y="458914"/>
            <a:ext cx="10721284" cy="11889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SPOLU SOUVISÍ NAŘÍZENÍ č. 996/2010, o šetření LN a Incidentů a č. 376/2014, o hlášení událostí?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39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/>
          <p:cNvGrpSpPr/>
          <p:nvPr/>
        </p:nvGrpSpPr>
        <p:grpSpPr>
          <a:xfrm>
            <a:off x="216726" y="6154607"/>
            <a:ext cx="6324904" cy="461665"/>
            <a:chOff x="216726" y="6154607"/>
            <a:chExt cx="6324904" cy="46166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TextovéPole 18"/>
            <p:cNvSpPr txBox="1"/>
            <p:nvPr/>
          </p:nvSpPr>
          <p:spPr>
            <a:xfrm>
              <a:off x="216726" y="6154607"/>
              <a:ext cx="1613460" cy="461665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KDY ? </a:t>
              </a:r>
              <a:endParaRPr lang="cs-CZ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1967942" y="6200774"/>
              <a:ext cx="4573688" cy="3693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Co nejdříve, nejpozději do 72 hodin</a:t>
              </a:r>
              <a:r>
                <a:rPr lang="cs-CZ" b="1" dirty="0" smtClean="0">
                  <a:solidFill>
                    <a:schemeClr val="accent5">
                      <a:lumMod val="50000"/>
                    </a:schemeClr>
                  </a:solidFill>
                </a:rPr>
                <a:t>,</a:t>
              </a: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1213164" y="201695"/>
            <a:ext cx="9306963" cy="2133696"/>
            <a:chOff x="1213164" y="201695"/>
            <a:chExt cx="9306963" cy="2133696"/>
          </a:xfrm>
        </p:grpSpPr>
        <p:sp>
          <p:nvSpPr>
            <p:cNvPr id="2" name="Obdélník 1"/>
            <p:cNvSpPr/>
            <p:nvPr/>
          </p:nvSpPr>
          <p:spPr>
            <a:xfrm>
              <a:off x="1213164" y="201695"/>
              <a:ext cx="9306963" cy="5847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32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HLÁŠENÍ UDÁLOSTÍ PODLE NAŘÍZENÍ 376/2014</a:t>
              </a:r>
              <a:endParaRPr lang="cs-CZ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7" name="Zkosené hrany 6"/>
            <p:cNvSpPr/>
            <p:nvPr/>
          </p:nvSpPr>
          <p:spPr>
            <a:xfrm>
              <a:off x="1830186" y="981552"/>
              <a:ext cx="2952750" cy="1009650"/>
            </a:xfrm>
            <a:prstGeom prst="bevel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accent5">
                      <a:lumMod val="75000"/>
                    </a:schemeClr>
                  </a:solidFill>
                </a:rPr>
                <a:t>POVINNÉ HLÁŠENÍ</a:t>
              </a:r>
              <a:endParaRPr lang="cs-CZ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6" name="Zkosené hrany 15"/>
            <p:cNvSpPr/>
            <p:nvPr/>
          </p:nvSpPr>
          <p:spPr>
            <a:xfrm>
              <a:off x="7361824" y="967056"/>
              <a:ext cx="2952750" cy="1009650"/>
            </a:xfrm>
            <a:prstGeom prst="beve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accent5">
                      <a:lumMod val="75000"/>
                    </a:schemeClr>
                  </a:solidFill>
                </a:rPr>
                <a:t>DOBROVOLNÉ HLÁŠENÍ</a:t>
              </a:r>
              <a:endParaRPr lang="cs-CZ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991" y="637363"/>
              <a:ext cx="2266955" cy="1698028"/>
            </a:xfrm>
            <a:prstGeom prst="rect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  <a:softEdge rad="635000"/>
            </a:effectLst>
          </p:spPr>
        </p:pic>
      </p:grpSp>
      <p:grpSp>
        <p:nvGrpSpPr>
          <p:cNvPr id="17" name="Skupina 16"/>
          <p:cNvGrpSpPr/>
          <p:nvPr/>
        </p:nvGrpSpPr>
        <p:grpSpPr>
          <a:xfrm>
            <a:off x="216727" y="2171788"/>
            <a:ext cx="7730737" cy="1200329"/>
            <a:chOff x="216727" y="2171788"/>
            <a:chExt cx="7730737" cy="120032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TextovéPole 8"/>
            <p:cNvSpPr txBox="1"/>
            <p:nvPr/>
          </p:nvSpPr>
          <p:spPr>
            <a:xfrm>
              <a:off x="216727" y="2186284"/>
              <a:ext cx="1613459" cy="461665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CO ? </a:t>
              </a:r>
              <a:endParaRPr lang="cs-CZ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967942" y="2171788"/>
              <a:ext cx="5979522" cy="1200329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Události související s provozem letadla,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Události související s TP, údržbou a opravou,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Události související s LNS a zařízeními,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Události související s letišti a pozemními službami</a:t>
              </a:r>
              <a:endParaRPr lang="cs-CZ" b="1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180614" y="3483915"/>
            <a:ext cx="9132609" cy="2585323"/>
            <a:chOff x="180614" y="3483915"/>
            <a:chExt cx="9132609" cy="2585323"/>
          </a:xfrm>
        </p:grpSpPr>
        <p:sp>
          <p:nvSpPr>
            <p:cNvPr id="18" name="TextovéPole 17"/>
            <p:cNvSpPr txBox="1"/>
            <p:nvPr/>
          </p:nvSpPr>
          <p:spPr>
            <a:xfrm>
              <a:off x="180614" y="3483915"/>
              <a:ext cx="1613460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KDO ? </a:t>
              </a:r>
              <a:endParaRPr lang="cs-CZ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1967942" y="3483915"/>
              <a:ext cx="7345281" cy="258532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PIC nebo další člen osádky,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Osoba podílející se konstrukci, výrobě, údržbě,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Osoba podepisující let. způsobilost, uvolnění do provozu,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Pracovník LNS nebo LIS (funkce vyžadující schválení ),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Pracovník bezpečnosti letiště (vztahuje se N č. 1008/2008),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Osoba spojená s instalací, údržbou, opravou, zkouškou 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a kontrolou LNZ,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cs-CZ" b="1" dirty="0" smtClean="0"/>
                <a:t>Osoba spojená s </a:t>
              </a:r>
              <a:r>
                <a:rPr lang="cs-CZ" b="1" dirty="0" err="1" smtClean="0"/>
                <a:t>poz</a:t>
              </a:r>
              <a:r>
                <a:rPr lang="cs-CZ" b="1" dirty="0" smtClean="0"/>
                <a:t>. odbavením, tankováním, odmrazování,</a:t>
              </a:r>
            </a:p>
            <a:p>
              <a:r>
                <a:rPr lang="cs-CZ" b="1" dirty="0" smtClean="0"/>
                <a:t>      vlečení, nakládky (vztahuje se N č. 1008/2008)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20005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658922" y="196364"/>
            <a:ext cx="10514035" cy="6818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TYPY INFORMACÍ PODLÉHAJÍ NAŘÍZENÍ 376/2014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58922" y="1131682"/>
            <a:ext cx="10549268" cy="11316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o událostech s dopadem  na bezpečnost, která ohrožuje nebo (v případech že není řešena nebo odstraněna) by mohla ohrozit: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718024" y="2439476"/>
            <a:ext cx="10454933" cy="1759490"/>
            <a:chOff x="718024" y="2439476"/>
            <a:chExt cx="10454933" cy="1759490"/>
          </a:xfrm>
        </p:grpSpPr>
        <p:grpSp>
          <p:nvGrpSpPr>
            <p:cNvPr id="10" name="Skupina 9"/>
            <p:cNvGrpSpPr/>
            <p:nvPr/>
          </p:nvGrpSpPr>
          <p:grpSpPr>
            <a:xfrm>
              <a:off x="718024" y="2439476"/>
              <a:ext cx="3248926" cy="1667788"/>
              <a:chOff x="718024" y="2439476"/>
              <a:chExt cx="3248926" cy="1667788"/>
            </a:xfrm>
          </p:grpSpPr>
          <p:pic>
            <p:nvPicPr>
              <p:cNvPr id="4" name="Obrázek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024" y="2439476"/>
                <a:ext cx="3248926" cy="1359380"/>
              </a:xfrm>
              <a:prstGeom prst="rect">
                <a:avLst/>
              </a:prstGeom>
              <a:effectLst>
                <a:softEdge rad="127000"/>
              </a:effectLst>
            </p:spPr>
          </p:pic>
          <p:sp>
            <p:nvSpPr>
              <p:cNvPr id="3" name="TextovéPole 2"/>
              <p:cNvSpPr txBox="1"/>
              <p:nvPr/>
            </p:nvSpPr>
            <p:spPr>
              <a:xfrm>
                <a:off x="1914838" y="3707154"/>
                <a:ext cx="1661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cs-CZ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Letadlo</a:t>
                </a:r>
                <a:endParaRPr lang="cs-CZ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4463316" y="2439477"/>
              <a:ext cx="3307876" cy="1759489"/>
              <a:chOff x="4463316" y="2439477"/>
              <a:chExt cx="3307876" cy="1759489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3316" y="2439477"/>
                <a:ext cx="3307876" cy="1359380"/>
              </a:xfrm>
              <a:prstGeom prst="rect">
                <a:avLst/>
              </a:prstGeom>
              <a:effectLst>
                <a:softEdge rad="127000"/>
              </a:effectLst>
            </p:spPr>
          </p:pic>
          <p:sp>
            <p:nvSpPr>
              <p:cNvPr id="8" name="TextovéPole 7"/>
              <p:cNvSpPr txBox="1"/>
              <p:nvPr/>
            </p:nvSpPr>
            <p:spPr>
              <a:xfrm>
                <a:off x="4854148" y="3798856"/>
                <a:ext cx="2715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cs-CZ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Osoby na palubě</a:t>
                </a:r>
                <a:endParaRPr lang="cs-CZ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7960829" y="2439476"/>
              <a:ext cx="3212128" cy="1759490"/>
              <a:chOff x="7960829" y="2439476"/>
              <a:chExt cx="3212128" cy="1759490"/>
            </a:xfrm>
          </p:grpSpPr>
          <p:pic>
            <p:nvPicPr>
              <p:cNvPr id="7" name="Obrázek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0829" y="2439476"/>
                <a:ext cx="3212128" cy="1359379"/>
              </a:xfrm>
              <a:prstGeom prst="rect">
                <a:avLst/>
              </a:prstGeom>
              <a:effectLst>
                <a:softEdge rad="127000"/>
              </a:effectLst>
            </p:spPr>
          </p:pic>
          <p:sp>
            <p:nvSpPr>
              <p:cNvPr id="11" name="TextovéPole 10"/>
              <p:cNvSpPr txBox="1"/>
              <p:nvPr/>
            </p:nvSpPr>
            <p:spPr>
              <a:xfrm>
                <a:off x="8239930" y="3798856"/>
                <a:ext cx="25079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cs-CZ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Osoby na zemi</a:t>
                </a:r>
                <a:endParaRPr lang="cs-CZ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5" name="Skupina 24"/>
          <p:cNvGrpSpPr/>
          <p:nvPr/>
        </p:nvGrpSpPr>
        <p:grpSpPr>
          <a:xfrm>
            <a:off x="658922" y="4161007"/>
            <a:ext cx="10660165" cy="1980839"/>
            <a:chOff x="658922" y="4161007"/>
            <a:chExt cx="10660165" cy="1980839"/>
          </a:xfrm>
        </p:grpSpPr>
        <p:sp>
          <p:nvSpPr>
            <p:cNvPr id="14" name="Výbuch 2 13"/>
            <p:cNvSpPr/>
            <p:nvPr/>
          </p:nvSpPr>
          <p:spPr>
            <a:xfrm>
              <a:off x="658922" y="4265302"/>
              <a:ext cx="3195872" cy="1602463"/>
            </a:xfrm>
            <a:prstGeom prst="irregularSeal2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bg1"/>
                  </a:solidFill>
                </a:rPr>
                <a:t>ZAHRNUJE ZEJMÉNA</a:t>
              </a:r>
              <a:endParaRPr lang="cs-CZ" b="1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Skupina 23"/>
            <p:cNvGrpSpPr/>
            <p:nvPr/>
          </p:nvGrpSpPr>
          <p:grpSpPr>
            <a:xfrm>
              <a:off x="5524080" y="4161007"/>
              <a:ext cx="5795007" cy="1980839"/>
              <a:chOff x="5524080" y="4161007"/>
              <a:chExt cx="5795007" cy="1980839"/>
            </a:xfrm>
          </p:grpSpPr>
          <p:pic>
            <p:nvPicPr>
              <p:cNvPr id="20" name="Obrázek 1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 l="5184" t="6295" r="20856" b="22826"/>
              <a:stretch/>
            </p:blipFill>
            <p:spPr>
              <a:xfrm>
                <a:off x="5524080" y="4161007"/>
                <a:ext cx="5795007" cy="1946494"/>
              </a:xfrm>
              <a:prstGeom prst="rect">
                <a:avLst/>
              </a:prstGeom>
              <a:effectLst>
                <a:softEdge rad="317500"/>
              </a:effectLst>
            </p:spPr>
          </p:pic>
          <p:sp>
            <p:nvSpPr>
              <p:cNvPr id="17" name="Obdélník 16"/>
              <p:cNvSpPr/>
              <p:nvPr/>
            </p:nvSpPr>
            <p:spPr>
              <a:xfrm>
                <a:off x="6123689" y="5772514"/>
                <a:ext cx="43524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b="1" dirty="0" smtClean="0">
                    <a:solidFill>
                      <a:schemeClr val="bg1"/>
                    </a:solidFill>
                  </a:rPr>
                  <a:t>LETECKÉ </a:t>
                </a:r>
                <a:r>
                  <a:rPr lang="cs-CZ" b="1" dirty="0" smtClean="0">
                    <a:solidFill>
                      <a:schemeClr val="bg1"/>
                    </a:solidFill>
                  </a:rPr>
                  <a:t>NEHODY A </a:t>
                </a:r>
                <a:r>
                  <a:rPr lang="cs-CZ" b="1" dirty="0" smtClean="0">
                    <a:solidFill>
                      <a:schemeClr val="bg1"/>
                    </a:solidFill>
                  </a:rPr>
                  <a:t>VÁŽNÉ </a:t>
                </a:r>
                <a:r>
                  <a:rPr lang="cs-CZ" b="1" dirty="0" smtClean="0">
                    <a:solidFill>
                      <a:schemeClr val="bg1"/>
                    </a:solidFill>
                  </a:rPr>
                  <a:t>INCIDENTY</a:t>
                </a:r>
                <a:endParaRPr lang="cs-CZ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Šipka doprava se zářezem 21"/>
            <p:cNvSpPr/>
            <p:nvPr/>
          </p:nvSpPr>
          <p:spPr>
            <a:xfrm>
              <a:off x="3666653" y="4745827"/>
              <a:ext cx="2055137" cy="823865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1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/>
          <p:cNvSpPr/>
          <p:nvPr/>
        </p:nvSpPr>
        <p:spPr>
          <a:xfrm>
            <a:off x="658922" y="196364"/>
            <a:ext cx="10514035" cy="6818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TYPY INFORMACÍ PODLÉHAJÍ NAŘÍZENÍ 376/2014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5761" y="1131682"/>
            <a:ext cx="11197882" cy="11316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 událostí podléhajících povinnému systému je konkretizován v prováděcím nařízení EP a Rady (EU) číslo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2015/1018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9422" y="2643612"/>
            <a:ext cx="1421395" cy="488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hlinkClick r:id="rId4" action="ppaction://hlinkfile"/>
              </a:rPr>
              <a:t>PŘÍLOHA I</a:t>
            </a:r>
            <a:endParaRPr lang="cs-CZ" b="1" dirty="0"/>
          </a:p>
        </p:txBody>
      </p:sp>
      <p:sp>
        <p:nvSpPr>
          <p:cNvPr id="27" name="Zaoblený obdélník 26"/>
          <p:cNvSpPr/>
          <p:nvPr/>
        </p:nvSpPr>
        <p:spPr>
          <a:xfrm>
            <a:off x="2950413" y="2643612"/>
            <a:ext cx="1421395" cy="488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hlinkClick r:id="rId5" action="ppaction://hlinkfile"/>
              </a:rPr>
              <a:t>PŘÍLOHA II</a:t>
            </a:r>
            <a:endParaRPr lang="cs-CZ" b="1" dirty="0"/>
          </a:p>
        </p:txBody>
      </p:sp>
      <p:sp>
        <p:nvSpPr>
          <p:cNvPr id="29" name="Zaoblený obdélník 28"/>
          <p:cNvSpPr/>
          <p:nvPr/>
        </p:nvSpPr>
        <p:spPr>
          <a:xfrm>
            <a:off x="5139246" y="2643612"/>
            <a:ext cx="1457609" cy="488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hlinkClick r:id="rId6" action="ppaction://hlinkfile"/>
              </a:rPr>
              <a:t>PŘÍLOHA III</a:t>
            </a:r>
            <a:endParaRPr lang="cs-CZ" b="1" dirty="0"/>
          </a:p>
        </p:txBody>
      </p:sp>
      <p:sp>
        <p:nvSpPr>
          <p:cNvPr id="31" name="Zaoblený obdélník 30"/>
          <p:cNvSpPr/>
          <p:nvPr/>
        </p:nvSpPr>
        <p:spPr>
          <a:xfrm>
            <a:off x="7451003" y="2643612"/>
            <a:ext cx="1494730" cy="488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hlinkClick r:id="rId7" action="ppaction://hlinkfile"/>
              </a:rPr>
              <a:t>PŘÍLOHA IV</a:t>
            </a:r>
            <a:endParaRPr lang="cs-CZ" b="1" dirty="0"/>
          </a:p>
        </p:txBody>
      </p:sp>
      <p:sp>
        <p:nvSpPr>
          <p:cNvPr id="33" name="Zaoblený obdélník 32"/>
          <p:cNvSpPr/>
          <p:nvPr/>
        </p:nvSpPr>
        <p:spPr>
          <a:xfrm>
            <a:off x="9864451" y="2643612"/>
            <a:ext cx="1421395" cy="488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hlinkClick r:id="rId8" action="ppaction://hlinkfile"/>
              </a:rPr>
              <a:t>PŘÍLOHA V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5761" y="3615395"/>
            <a:ext cx="1962343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Události související s provozem letadla</a:t>
            </a:r>
          </a:p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747831" y="3615395"/>
            <a:ext cx="1871003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Události související s technickými podmínkami, údržbou a opravou</a:t>
            </a:r>
          </a:p>
          <a:p>
            <a:pPr algn="ctr"/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029200" y="3615394"/>
            <a:ext cx="1871003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Události </a:t>
            </a:r>
            <a:r>
              <a:rPr lang="cs-CZ" b="1" dirty="0" smtClean="0"/>
              <a:t>týkající se letových navigačních služeb a zařízení</a:t>
            </a:r>
            <a:endParaRPr lang="cs-CZ" b="1" dirty="0"/>
          </a:p>
          <a:p>
            <a:pPr algn="ctr"/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336538" y="3615395"/>
            <a:ext cx="1871003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Události související s </a:t>
            </a:r>
            <a:r>
              <a:rPr lang="cs-CZ" b="1" dirty="0" smtClean="0"/>
              <a:t>letišti a pozemními službami</a:t>
            </a:r>
            <a:endParaRPr lang="cs-CZ" b="1" dirty="0"/>
          </a:p>
          <a:p>
            <a:pPr algn="ctr"/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9692640" y="3615395"/>
            <a:ext cx="1871003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Události </a:t>
            </a:r>
            <a:r>
              <a:rPr lang="cs-CZ" b="1" dirty="0" smtClean="0"/>
              <a:t>týkající se letadel jiných než složitých motorových letadel včetně kluzáků a prostředků lehčích než vzduch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3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6" grpId="0" animBg="1"/>
      <p:bldP spid="27" grpId="0" animBg="1"/>
      <p:bldP spid="29" grpId="0" animBg="1"/>
      <p:bldP spid="31" grpId="0" animBg="1"/>
      <p:bldP spid="33" grpId="0" animBg="1"/>
      <p:bldP spid="9" grpId="0" animBg="1"/>
      <p:bldP spid="15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Zástupný symbol pro číslo snímku 9"/>
          <p:cNvSpPr>
            <a:spLocks noGrp="1"/>
          </p:cNvSpPr>
          <p:nvPr>
            <p:ph type="sldNum" sz="quarter" idx="12"/>
          </p:nvPr>
        </p:nvSpPr>
        <p:spPr bwMode="auto">
          <a:xfrm>
            <a:off x="11359078" y="5578475"/>
            <a:ext cx="1142245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EA2ED-0C68-4D51-A322-35814763FDAD}" type="slidenum">
              <a:rPr lang="cs-CZ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sz="1200" dirty="0">
              <a:solidFill>
                <a:srgbClr val="898989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8" y="1527764"/>
            <a:ext cx="1489162" cy="4379218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516048" y="260255"/>
            <a:ext cx="10737409" cy="8623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HLÁŠENÍ UDÁLOSTÍ V CIVILNÍM LETECTVÍ DLE NAŘÍZENÍ EP A RADY (EU)  ČÍSLO 376/2014, PROVÁDĚCÍHO NAŘÍZENÍ EK ČÍSLO 2015/1018 A NAŘÍZENÍ ČÍSLO 996/2010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7" name="Šrafovaná šipka doprava 6"/>
          <p:cNvSpPr/>
          <p:nvPr/>
        </p:nvSpPr>
        <p:spPr>
          <a:xfrm>
            <a:off x="2426327" y="4585063"/>
            <a:ext cx="2172831" cy="1453728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rafovaná šipka doprava 12"/>
          <p:cNvSpPr/>
          <p:nvPr/>
        </p:nvSpPr>
        <p:spPr>
          <a:xfrm>
            <a:off x="2426328" y="2742275"/>
            <a:ext cx="2172831" cy="1453728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rafovaná šipka doprava 13"/>
          <p:cNvSpPr/>
          <p:nvPr/>
        </p:nvSpPr>
        <p:spPr>
          <a:xfrm>
            <a:off x="2426329" y="1954827"/>
            <a:ext cx="2172831" cy="398388"/>
          </a:xfrm>
          <a:prstGeom prst="stripedRightArrow">
            <a:avLst/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876180" y="4895144"/>
            <a:ext cx="6347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U organizací, právnických a fyzických osob, které jsou uvedeny v příloze II nařízení (ES) č.216/2008 a v parašutistickém sportu nedošlo k žádným změnám.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Hlášení událostí dle nového nařízení  EP a Rady (EU) </a:t>
            </a:r>
            <a:r>
              <a:rPr lang="cs-CZ" sz="1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jich netýká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904165" y="1954828"/>
            <a:ext cx="623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C00000"/>
                </a:solidFill>
              </a:rPr>
              <a:t>Oznámení LN a VI na hotovostní službu prostřednictvím RCC, složek </a:t>
            </a:r>
            <a:r>
              <a:rPr lang="cs-CZ" sz="1600" b="1" dirty="0" smtClean="0">
                <a:solidFill>
                  <a:srgbClr val="C00000"/>
                </a:solidFill>
              </a:rPr>
              <a:t>IZS, PČR a </a:t>
            </a:r>
            <a:r>
              <a:rPr lang="cs-CZ" sz="1600" b="1" dirty="0">
                <a:solidFill>
                  <a:srgbClr val="C00000"/>
                </a:solidFill>
              </a:rPr>
              <a:t>účastníků události bez prodlení.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76180" y="2686322"/>
            <a:ext cx="6259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Povinné fyzické osoby předávají hlášení dle vnitřních pravidel a postupů své organizaci do 72 hodin od okamžiku, kdy se o události dozví.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Organizace a ostatní povinné fyzické osoby předávají hlášení národnímu orgánu (ÚZPLN) co nejdříve, nejpozději do 72 hodin od okamžiku zjištění události.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</a:rPr>
              <a:t>Obsah hlášení – formulář odpovídá svým rozsahem požadavkům přílohy I, nařízení č. 376/2014.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0457" y="5879068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/>
              </a:rPr>
              <a:t>www.uzpln.cz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92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11" grpId="0"/>
      <p:bldP spid="15" grpId="0"/>
      <p:bldP spid="21" grpId="0"/>
    </p:bld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  <wetp:taskpane dockstate="right" visibility="0" width="350" row="4">
    <wetp:webextensionref xmlns:r="http://schemas.openxmlformats.org/officeDocument/2006/relationships" r:id="rId3"/>
  </wetp:taskpane>
  <wetp:taskpane dockstate="right" visibility="0" width="350" row="4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2C4867A1-9949-48E9-AE59-0CD90C1B788E}">
  <we:reference id="wa104379189" version="1.0.0.0" store="cs-CZ" storeType="OMEX"/>
  <we:alternateReferences>
    <we:reference id="WA104379189" version="1.0.0.0" store="WA10437918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D2A7ACC-A2E3-464B-87B9-D17DFB59170E}">
  <we:reference id="wa104178141" version="2.0.0.0" store="cs-CZ" storeType="OMEX"/>
  <we:alternateReferences>
    <we:reference id="WA104178141" version="2.0.0.0" store="WA104178141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95DF9C30-0F53-47BE-A60F-5546453338D0}">
  <we:reference id="wa104030860" version="1.2.0.0" store="cs-CZ" storeType="OMEX"/>
  <we:alternateReferences>
    <we:reference id="WA104030860" version="1.2.0.0" store="WA104030860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B705B219-3BC2-4EA1-AFE5-BAD0812DD713}">
  <we:reference id="wa104379193" version="1.0.0.0" store="cs-CZ" storeType="OMEX"/>
  <we:alternateReferences>
    <we:reference id="WA104379193" version="1.0.0.0" store="WA10437919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3577</TotalTime>
  <Words>1331</Words>
  <Application>Microsoft Office PowerPoint</Application>
  <PresentationFormat>Širokoúhlá obrazovka</PresentationFormat>
  <Paragraphs>194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Veselý</dc:creator>
  <cp:lastModifiedBy>Josef Veselý</cp:lastModifiedBy>
  <cp:revision>233</cp:revision>
  <cp:lastPrinted>2016-02-05T06:57:40Z</cp:lastPrinted>
  <dcterms:created xsi:type="dcterms:W3CDTF">2015-04-23T07:54:36Z</dcterms:created>
  <dcterms:modified xsi:type="dcterms:W3CDTF">2016-02-05T08:24:51Z</dcterms:modified>
</cp:coreProperties>
</file>